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134" r:id="rId1"/>
  </p:sldMasterIdLst>
  <p:notesMasterIdLst>
    <p:notesMasterId r:id="rId62"/>
  </p:notesMasterIdLst>
  <p:handoutMasterIdLst>
    <p:handoutMasterId r:id="rId63"/>
  </p:handoutMasterIdLst>
  <p:sldIdLst>
    <p:sldId id="256" r:id="rId2"/>
    <p:sldId id="282" r:id="rId3"/>
    <p:sldId id="305" r:id="rId4"/>
    <p:sldId id="346" r:id="rId5"/>
    <p:sldId id="347" r:id="rId6"/>
    <p:sldId id="348" r:id="rId7"/>
    <p:sldId id="349" r:id="rId8"/>
    <p:sldId id="350" r:id="rId9"/>
    <p:sldId id="351" r:id="rId10"/>
    <p:sldId id="313" r:id="rId11"/>
    <p:sldId id="314" r:id="rId12"/>
    <p:sldId id="343" r:id="rId13"/>
    <p:sldId id="342" r:id="rId14"/>
    <p:sldId id="311" r:id="rId15"/>
    <p:sldId id="352"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53" r:id="rId30"/>
    <p:sldId id="328" r:id="rId31"/>
    <p:sldId id="257" r:id="rId32"/>
    <p:sldId id="354" r:id="rId33"/>
    <p:sldId id="258" r:id="rId34"/>
    <p:sldId id="267" r:id="rId35"/>
    <p:sldId id="260" r:id="rId36"/>
    <p:sldId id="261" r:id="rId37"/>
    <p:sldId id="262" r:id="rId38"/>
    <p:sldId id="263" r:id="rId39"/>
    <p:sldId id="264" r:id="rId40"/>
    <p:sldId id="265" r:id="rId41"/>
    <p:sldId id="266" r:id="rId42"/>
    <p:sldId id="268" r:id="rId43"/>
    <p:sldId id="355" r:id="rId44"/>
    <p:sldId id="356" r:id="rId45"/>
    <p:sldId id="357" r:id="rId46"/>
    <p:sldId id="358" r:id="rId47"/>
    <p:sldId id="359" r:id="rId48"/>
    <p:sldId id="331" r:id="rId49"/>
    <p:sldId id="332" r:id="rId50"/>
    <p:sldId id="333" r:id="rId51"/>
    <p:sldId id="269" r:id="rId52"/>
    <p:sldId id="334" r:id="rId53"/>
    <p:sldId id="335" r:id="rId54"/>
    <p:sldId id="336" r:id="rId55"/>
    <p:sldId id="337" r:id="rId56"/>
    <p:sldId id="338" r:id="rId57"/>
    <p:sldId id="339" r:id="rId58"/>
    <p:sldId id="340" r:id="rId59"/>
    <p:sldId id="341" r:id="rId60"/>
    <p:sldId id="281" r:id="rId61"/>
  </p:sldIdLst>
  <p:sldSz cx="12192000" cy="6858000"/>
  <p:notesSz cx="9931400" cy="6794500"/>
  <p:defaultTextStyle>
    <a:defPPr>
      <a:defRPr lang="ko-KR"/>
    </a:defPPr>
    <a:lvl1pPr algn="l" rtl="0" eaLnBrk="0" fontAlgn="base" hangingPunct="0">
      <a:spcBef>
        <a:spcPct val="0"/>
      </a:spcBef>
      <a:spcAft>
        <a:spcPct val="0"/>
      </a:spcAft>
      <a:defRPr kumimoji="1" kern="1200">
        <a:solidFill>
          <a:schemeClr val="tx1"/>
        </a:solidFill>
        <a:latin typeface="굴림"/>
        <a:ea typeface="굴림"/>
        <a:cs typeface="+mn-cs"/>
      </a:defRPr>
    </a:lvl1pPr>
    <a:lvl2pPr marL="457200" algn="l" rtl="0" eaLnBrk="0" fontAlgn="base" hangingPunct="0">
      <a:spcBef>
        <a:spcPct val="0"/>
      </a:spcBef>
      <a:spcAft>
        <a:spcPct val="0"/>
      </a:spcAft>
      <a:defRPr kumimoji="1" kern="1200">
        <a:solidFill>
          <a:schemeClr val="tx1"/>
        </a:solidFill>
        <a:latin typeface="굴림"/>
        <a:ea typeface="굴림"/>
        <a:cs typeface="+mn-cs"/>
      </a:defRPr>
    </a:lvl2pPr>
    <a:lvl3pPr marL="914400" algn="l" rtl="0" eaLnBrk="0" fontAlgn="base" hangingPunct="0">
      <a:spcBef>
        <a:spcPct val="0"/>
      </a:spcBef>
      <a:spcAft>
        <a:spcPct val="0"/>
      </a:spcAft>
      <a:defRPr kumimoji="1" kern="1200">
        <a:solidFill>
          <a:schemeClr val="tx1"/>
        </a:solidFill>
        <a:latin typeface="굴림"/>
        <a:ea typeface="굴림"/>
        <a:cs typeface="+mn-cs"/>
      </a:defRPr>
    </a:lvl3pPr>
    <a:lvl4pPr marL="1371600" algn="l" rtl="0" eaLnBrk="0" fontAlgn="base" hangingPunct="0">
      <a:spcBef>
        <a:spcPct val="0"/>
      </a:spcBef>
      <a:spcAft>
        <a:spcPct val="0"/>
      </a:spcAft>
      <a:defRPr kumimoji="1" kern="1200">
        <a:solidFill>
          <a:schemeClr val="tx1"/>
        </a:solidFill>
        <a:latin typeface="굴림"/>
        <a:ea typeface="굴림"/>
        <a:cs typeface="+mn-cs"/>
      </a:defRPr>
    </a:lvl4pPr>
    <a:lvl5pPr marL="1828800" algn="l" rtl="0" eaLnBrk="0" fontAlgn="base" hangingPunct="0">
      <a:spcBef>
        <a:spcPct val="0"/>
      </a:spcBef>
      <a:spcAft>
        <a:spcPct val="0"/>
      </a:spcAft>
      <a:defRPr kumimoji="1" kern="1200">
        <a:solidFill>
          <a:schemeClr val="tx1"/>
        </a:solidFill>
        <a:latin typeface="굴림"/>
        <a:ea typeface="굴림"/>
        <a:cs typeface="+mn-cs"/>
      </a:defRPr>
    </a:lvl5pPr>
    <a:lvl6pPr marL="2286000" algn="l" defTabSz="914400" rtl="0" eaLnBrk="1" latinLnBrk="0" hangingPunct="1">
      <a:defRPr kumimoji="1" kern="1200">
        <a:solidFill>
          <a:schemeClr val="tx1"/>
        </a:solidFill>
        <a:latin typeface="굴림"/>
        <a:ea typeface="굴림"/>
        <a:cs typeface="+mn-cs"/>
      </a:defRPr>
    </a:lvl6pPr>
    <a:lvl7pPr marL="2743200" algn="l" defTabSz="914400" rtl="0" eaLnBrk="1" latinLnBrk="0" hangingPunct="1">
      <a:defRPr kumimoji="1" kern="1200">
        <a:solidFill>
          <a:schemeClr val="tx1"/>
        </a:solidFill>
        <a:latin typeface="굴림"/>
        <a:ea typeface="굴림"/>
        <a:cs typeface="+mn-cs"/>
      </a:defRPr>
    </a:lvl7pPr>
    <a:lvl8pPr marL="3200400" algn="l" defTabSz="914400" rtl="0" eaLnBrk="1" latinLnBrk="0" hangingPunct="1">
      <a:defRPr kumimoji="1" kern="1200">
        <a:solidFill>
          <a:schemeClr val="tx1"/>
        </a:solidFill>
        <a:latin typeface="굴림"/>
        <a:ea typeface="굴림"/>
        <a:cs typeface="+mn-cs"/>
      </a:defRPr>
    </a:lvl8pPr>
    <a:lvl9pPr marL="3657600" algn="l" defTabSz="914400" rtl="0" eaLnBrk="1" latinLnBrk="0" hangingPunct="1">
      <a:defRPr kumimoji="1" kern="1200">
        <a:solidFill>
          <a:schemeClr val="tx1"/>
        </a:solidFill>
        <a:latin typeface="굴림"/>
        <a:ea typeface="굴림"/>
        <a:cs typeface="+mn-cs"/>
      </a:defRPr>
    </a:lvl9pPr>
  </p:defaultTextStyle>
  <p:extLst>
    <p:ext uri="{EFAFB233-063F-42B5-8137-9DF3F51BA10A}">
      <p15:sldGuideLst xmlns:p15="http://schemas.microsoft.com/office/powerpoint/2012/main">
        <p15:guide id="1" orient="horz" pos="2795"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1478" userDrawn="1">
          <p15:clr>
            <a:srgbClr val="A4A3A4"/>
          </p15:clr>
        </p15:guide>
        <p15:guide id="2" pos="4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BCD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TxStyle/>
      <a:tcStyle>
        <a:tcBdr/>
        <a:fill>
          <a:solidFill>
            <a:schemeClr val="accent6">
              <a:tint val="40000"/>
            </a:schemeClr>
          </a:solidFill>
        </a:fill>
      </a:tcStyle>
    </a:band1H>
    <a:band2H>
      <a:tcTxStyle/>
      <a:tcStyle>
        <a:tcBdr/>
      </a:tcStyle>
    </a:band2H>
    <a:band1V>
      <a:tcTxStyle/>
      <a:tcStyle>
        <a:tcBdr/>
        <a:fill>
          <a:solidFill>
            <a:schemeClr val="accent6">
              <a:tint val="40000"/>
            </a:schemeClr>
          </a:solidFill>
        </a:fill>
      </a:tcStyle>
    </a:band1V>
    <a:band2V>
      <a:tcTxStyle/>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TxStyle/>
      <a:tcStyle>
        <a:tcBdr/>
        <a:fill>
          <a:solidFill>
            <a:schemeClr val="accent3">
              <a:tint val="40000"/>
            </a:schemeClr>
          </a:solidFill>
        </a:fill>
      </a:tcStyle>
    </a:band1H>
    <a:band2H>
      <a:tcTxStyle/>
      <a:tcStyle>
        <a:tcBdr/>
      </a:tcStyle>
    </a:band2H>
    <a:band1V>
      <a:tcTxStyle/>
      <a:tcStyle>
        <a:tcBdr/>
        <a:fill>
          <a:solidFill>
            <a:schemeClr val="accent3">
              <a:tint val="40000"/>
            </a:schemeClr>
          </a:solidFill>
        </a:fill>
      </a:tcStyle>
    </a:band1V>
    <a:band2V>
      <a:tcTxStyle/>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TxStyle/>
      <a:tcStyle>
        <a:tcBdr/>
        <a:fill>
          <a:solidFill>
            <a:schemeClr val="dk1">
              <a:tint val="40000"/>
            </a:schemeClr>
          </a:solidFill>
        </a:fill>
      </a:tcStyle>
    </a:band1H>
    <a:band2H>
      <a:tcTxStyle/>
      <a:tcStyle>
        <a:tcBdr/>
      </a:tcStyle>
    </a:band2H>
    <a:band1V>
      <a:tcTxStyle/>
      <a:tcStyle>
        <a:tcBdr/>
        <a:fill>
          <a:solidFill>
            <a:schemeClr val="dk1">
              <a:tint val="40000"/>
            </a:schemeClr>
          </a:solidFill>
        </a:fill>
      </a:tcStyle>
    </a:band1V>
    <a:band2V>
      <a:tcTxStyle/>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997" autoAdjust="0"/>
    <p:restoredTop sz="96366" autoAdjust="0"/>
  </p:normalViewPr>
  <p:slideViewPr>
    <p:cSldViewPr>
      <p:cViewPr varScale="1">
        <p:scale>
          <a:sx n="102" d="100"/>
          <a:sy n="102" d="100"/>
        </p:scale>
        <p:origin x="156" y="378"/>
      </p:cViewPr>
      <p:guideLst>
        <p:guide orient="horz" pos="2795"/>
        <p:guide pos="3840"/>
      </p:guideLst>
    </p:cSldViewPr>
  </p:slideViewPr>
  <p:outlineViewPr>
    <p:cViewPr>
      <p:scale>
        <a:sx n="33" d="100"/>
        <a:sy n="33" d="100"/>
      </p:scale>
      <p:origin x="0" y="-51492"/>
    </p:cViewPr>
  </p:outlineViewPr>
  <p:notesTextViewPr>
    <p:cViewPr>
      <p:scale>
        <a:sx n="400" d="100"/>
        <a:sy n="400" d="100"/>
      </p:scale>
      <p:origin x="0" y="0"/>
    </p:cViewPr>
  </p:notesTextViewPr>
  <p:sorterViewPr>
    <p:cViewPr>
      <p:scale>
        <a:sx n="150" d="100"/>
        <a:sy n="150" d="100"/>
      </p:scale>
      <p:origin x="0" y="0"/>
    </p:cViewPr>
  </p:sorterViewPr>
  <p:notesViewPr>
    <p:cSldViewPr>
      <p:cViewPr>
        <p:scale>
          <a:sx n="100" d="100"/>
          <a:sy n="100" d="100"/>
        </p:scale>
        <p:origin x="3588" y="-546"/>
      </p:cViewPr>
      <p:guideLst>
        <p:guide orient="horz" pos="1478"/>
        <p:guide pos="4207"/>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a:xfrm>
            <a:off x="18561" y="6557"/>
            <a:ext cx="4272218" cy="312416"/>
          </a:xfrm>
          <a:prstGeom prst="rect">
            <a:avLst/>
          </a:prstGeom>
          <a:noFill/>
          <a:ln w="9525">
            <a:noFill/>
            <a:miter/>
          </a:ln>
          <a:effectLst/>
        </p:spPr>
        <p:txBody>
          <a:bodyPr vert="horz" wrap="square" lIns="18988" tIns="0" rIns="18988" bIns="0" anchor="t" anchorCtr="0">
            <a:prstTxWarp prst="textNoShape">
              <a:avLst/>
            </a:prstTxWarp>
          </a:bodyPr>
          <a:lstStyle>
            <a:lvl1pPr algn="l" eaLnBrk="0" latinLnBrk="0" hangingPunct="0">
              <a:defRPr sz="1000" i="1">
                <a:latin typeface="Arial"/>
                <a:ea typeface="돋움"/>
              </a:defRPr>
            </a:lvl1pPr>
          </a:lstStyle>
          <a:p>
            <a:pPr>
              <a:defRPr/>
            </a:pPr>
            <a:endParaRPr lang="ko-KR" altLang="en-US"/>
          </a:p>
        </p:txBody>
      </p:sp>
      <p:sp>
        <p:nvSpPr>
          <p:cNvPr id="4099" name="Rectangle 3"/>
          <p:cNvSpPr>
            <a:spLocks noGrp="1" noChangeArrowheads="1"/>
          </p:cNvSpPr>
          <p:nvPr>
            <p:ph type="dt" sz="quarter" idx="1"/>
          </p:nvPr>
        </p:nvSpPr>
        <p:spPr>
          <a:xfrm>
            <a:off x="5640631" y="6557"/>
            <a:ext cx="4272218" cy="312416"/>
          </a:xfrm>
          <a:prstGeom prst="rect">
            <a:avLst/>
          </a:prstGeom>
          <a:noFill/>
          <a:ln w="9525">
            <a:noFill/>
            <a:miter/>
          </a:ln>
          <a:effectLst/>
        </p:spPr>
        <p:txBody>
          <a:bodyPr vert="horz" wrap="square" lIns="18988" tIns="0" rIns="18988" bIns="0" anchor="t" anchorCtr="0">
            <a:prstTxWarp prst="textNoShape">
              <a:avLst/>
            </a:prstTxWarp>
          </a:bodyPr>
          <a:lstStyle>
            <a:lvl1pPr algn="r" eaLnBrk="0" latinLnBrk="0" hangingPunct="0">
              <a:defRPr sz="1000" i="1">
                <a:latin typeface="Arial"/>
                <a:ea typeface="돋움"/>
              </a:defRPr>
            </a:lvl1pPr>
          </a:lstStyle>
          <a:p>
            <a:pPr>
              <a:defRPr/>
            </a:pPr>
            <a:endParaRPr lang="ko-KR" altLang="en-US"/>
          </a:p>
        </p:txBody>
      </p:sp>
      <p:sp>
        <p:nvSpPr>
          <p:cNvPr id="4100" name="Rectangle 4"/>
          <p:cNvSpPr>
            <a:spLocks noGrp="1" noChangeArrowheads="1"/>
          </p:cNvSpPr>
          <p:nvPr>
            <p:ph type="ftr" sz="quarter" idx="2"/>
          </p:nvPr>
        </p:nvSpPr>
        <p:spPr>
          <a:xfrm>
            <a:off x="18561" y="6474439"/>
            <a:ext cx="4272218" cy="312416"/>
          </a:xfrm>
          <a:prstGeom prst="rect">
            <a:avLst/>
          </a:prstGeom>
          <a:noFill/>
          <a:ln w="9525">
            <a:noFill/>
            <a:miter/>
          </a:ln>
          <a:effectLst/>
        </p:spPr>
        <p:txBody>
          <a:bodyPr vert="horz" wrap="square" lIns="18988" tIns="0" rIns="18988" bIns="0" anchor="b" anchorCtr="0">
            <a:prstTxWarp prst="textNoShape">
              <a:avLst/>
            </a:prstTxWarp>
          </a:bodyPr>
          <a:lstStyle>
            <a:lvl1pPr algn="l" eaLnBrk="0" latinLnBrk="0" hangingPunct="0">
              <a:defRPr sz="1000" i="1">
                <a:latin typeface="Arial"/>
                <a:ea typeface="돋움"/>
              </a:defRPr>
            </a:lvl1pPr>
          </a:lstStyle>
          <a:p>
            <a:pPr>
              <a:defRPr/>
            </a:pPr>
            <a:endParaRPr lang="ko-KR" altLang="en-US"/>
          </a:p>
        </p:txBody>
      </p:sp>
      <p:sp>
        <p:nvSpPr>
          <p:cNvPr id="4101" name="Rectangle 5"/>
          <p:cNvSpPr>
            <a:spLocks noGrp="1" noChangeArrowheads="1"/>
          </p:cNvSpPr>
          <p:nvPr>
            <p:ph type="sldNum" sz="quarter" idx="3"/>
          </p:nvPr>
        </p:nvSpPr>
        <p:spPr>
          <a:xfrm>
            <a:off x="5640631" y="6474439"/>
            <a:ext cx="4272218" cy="312416"/>
          </a:xfrm>
          <a:prstGeom prst="rect">
            <a:avLst/>
          </a:prstGeom>
          <a:noFill/>
          <a:ln w="9525">
            <a:noFill/>
            <a:miter/>
          </a:ln>
          <a:effectLst/>
        </p:spPr>
        <p:txBody>
          <a:bodyPr vert="horz" wrap="square" lIns="18988" tIns="0" rIns="18988" bIns="0" anchor="b" anchorCtr="0">
            <a:prstTxWarp prst="textNoShape">
              <a:avLst/>
            </a:prstTxWarp>
          </a:bodyPr>
          <a:lstStyle>
            <a:lvl1pPr algn="r">
              <a:defRPr sz="1000" i="1">
                <a:latin typeface="Arial"/>
                <a:ea typeface="돋움"/>
              </a:defRPr>
            </a:lvl1pPr>
          </a:lstStyle>
          <a:p>
            <a:pPr>
              <a:defRPr/>
            </a:pPr>
            <a:fld id="{5C95E233-A1FB-4B8F-B062-60BCC322BFC3}" type="slidenum">
              <a:rPr lang="en-US" altLang="ko-KR"/>
              <a:pPr>
                <a:defRPr/>
              </a:pPr>
              <a:t>‹#›</a:t>
            </a:fld>
            <a:endParaRPr lang="en-US" altLang="ko-KR"/>
          </a:p>
        </p:txBody>
      </p:sp>
    </p:spTree>
    <p:extLst>
      <p:ext uri="{BB962C8B-B14F-4D97-AF65-F5344CB8AC3E}">
        <p14:creationId xmlns:p14="http://schemas.microsoft.com/office/powerpoint/2010/main" val="70439989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a:xfrm>
            <a:off x="-2315" y="-1091"/>
            <a:ext cx="4304691" cy="340818"/>
          </a:xfrm>
          <a:prstGeom prst="rect">
            <a:avLst/>
          </a:prstGeom>
          <a:noFill/>
          <a:ln w="9525">
            <a:noFill/>
            <a:miter/>
          </a:ln>
          <a:effectLst/>
        </p:spPr>
        <p:txBody>
          <a:bodyPr vert="horz" wrap="square" lIns="18988" tIns="0" rIns="18988" bIns="0" anchor="t" anchorCtr="0">
            <a:prstTxWarp prst="textNoShape">
              <a:avLst/>
            </a:prstTxWarp>
          </a:bodyPr>
          <a:lstStyle>
            <a:lvl1pPr algn="l" eaLnBrk="0" latinLnBrk="0" hangingPunct="0">
              <a:defRPr sz="1000" i="1">
                <a:latin typeface="Arial"/>
                <a:ea typeface="돋움"/>
              </a:defRPr>
            </a:lvl1pPr>
          </a:lstStyle>
          <a:p>
            <a:pPr>
              <a:defRPr/>
            </a:pPr>
            <a:endParaRPr lang="ko-KR" altLang="en-US"/>
          </a:p>
        </p:txBody>
      </p:sp>
      <p:sp>
        <p:nvSpPr>
          <p:cNvPr id="2051" name="Rectangle 3"/>
          <p:cNvSpPr>
            <a:spLocks noGrp="1" noChangeArrowheads="1"/>
          </p:cNvSpPr>
          <p:nvPr>
            <p:ph type="dt" idx="1"/>
          </p:nvPr>
        </p:nvSpPr>
        <p:spPr>
          <a:xfrm>
            <a:off x="5629032" y="-1091"/>
            <a:ext cx="4304689" cy="340818"/>
          </a:xfrm>
          <a:prstGeom prst="rect">
            <a:avLst/>
          </a:prstGeom>
          <a:noFill/>
          <a:ln w="9525">
            <a:noFill/>
            <a:miter/>
          </a:ln>
          <a:effectLst/>
        </p:spPr>
        <p:txBody>
          <a:bodyPr vert="horz" wrap="square" lIns="18988" tIns="0" rIns="18988" bIns="0" anchor="t" anchorCtr="0">
            <a:prstTxWarp prst="textNoShape">
              <a:avLst/>
            </a:prstTxWarp>
          </a:bodyPr>
          <a:lstStyle>
            <a:lvl1pPr algn="r" eaLnBrk="0" latinLnBrk="0" hangingPunct="0">
              <a:defRPr sz="1000" i="1">
                <a:latin typeface="Arial"/>
                <a:ea typeface="돋움"/>
              </a:defRPr>
            </a:lvl1pPr>
          </a:lstStyle>
          <a:p>
            <a:pPr>
              <a:defRPr/>
            </a:pPr>
            <a:endParaRPr lang="ko-KR" altLang="en-US"/>
          </a:p>
        </p:txBody>
      </p:sp>
      <p:sp>
        <p:nvSpPr>
          <p:cNvPr id="24580" name="Rectangle 4"/>
          <p:cNvSpPr>
            <a:spLocks noGrp="1" noRot="1" noChangeAspect="1" noChangeArrowheads="1" noTextEdit="1"/>
          </p:cNvSpPr>
          <p:nvPr>
            <p:ph type="sldImg" idx="2"/>
          </p:nvPr>
        </p:nvSpPr>
        <p:spPr>
          <a:xfrm>
            <a:off x="2711450" y="514350"/>
            <a:ext cx="4508500" cy="2536825"/>
          </a:xfrm>
          <a:prstGeom prst="rect">
            <a:avLst/>
          </a:prstGeom>
          <a:noFill/>
          <a:ln w="12699">
            <a:solidFill>
              <a:schemeClr val="tx1"/>
            </a:solidFill>
            <a:miter/>
          </a:ln>
        </p:spPr>
      </p:sp>
      <p:sp>
        <p:nvSpPr>
          <p:cNvPr id="2053" name="Rectangle 5"/>
          <p:cNvSpPr>
            <a:spLocks noGrp="1" noChangeArrowheads="1"/>
          </p:cNvSpPr>
          <p:nvPr>
            <p:ph type="body" sz="quarter" idx="3"/>
          </p:nvPr>
        </p:nvSpPr>
        <p:spPr>
          <a:xfrm>
            <a:off x="1324341" y="3226842"/>
            <a:ext cx="7282718" cy="3057526"/>
          </a:xfrm>
          <a:prstGeom prst="rect">
            <a:avLst/>
          </a:prstGeom>
          <a:noFill/>
          <a:ln w="9525">
            <a:noFill/>
            <a:miter/>
          </a:ln>
          <a:effectLst/>
        </p:spPr>
        <p:txBody>
          <a:bodyPr vert="horz" wrap="square" lIns="91781" tIns="45890" rIns="91781" bIns="45890" anchor="t" anchorCtr="0">
            <a:prstTxWarp prst="textNoShape">
              <a:avLst/>
            </a:prstTxWarp>
          </a:bodyPr>
          <a:lstStyle/>
          <a:p>
            <a:pPr lvl="0">
              <a:defRPr/>
            </a:pPr>
            <a:r>
              <a:rPr lang="ko-KR" altLang="en-US"/>
              <a:t>마스터 문자열 유형 편집</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2054" name="Rectangle 6"/>
          <p:cNvSpPr>
            <a:spLocks noGrp="1" noChangeArrowheads="1"/>
          </p:cNvSpPr>
          <p:nvPr>
            <p:ph type="ftr" sz="quarter" idx="4"/>
          </p:nvPr>
        </p:nvSpPr>
        <p:spPr>
          <a:xfrm>
            <a:off x="-2315" y="6453683"/>
            <a:ext cx="4304691" cy="340818"/>
          </a:xfrm>
          <a:prstGeom prst="rect">
            <a:avLst/>
          </a:prstGeom>
          <a:noFill/>
          <a:ln w="9525">
            <a:noFill/>
            <a:miter/>
          </a:ln>
          <a:effectLst/>
        </p:spPr>
        <p:txBody>
          <a:bodyPr vert="horz" wrap="square" lIns="18988" tIns="0" rIns="18988" bIns="0" anchor="b" anchorCtr="0">
            <a:prstTxWarp prst="textNoShape">
              <a:avLst/>
            </a:prstTxWarp>
          </a:bodyPr>
          <a:lstStyle>
            <a:lvl1pPr algn="l" eaLnBrk="0" latinLnBrk="0" hangingPunct="0">
              <a:defRPr sz="1000" i="1">
                <a:latin typeface="Arial"/>
                <a:ea typeface="돋움"/>
              </a:defRPr>
            </a:lvl1pPr>
          </a:lstStyle>
          <a:p>
            <a:pPr>
              <a:defRPr/>
            </a:pPr>
            <a:endParaRPr lang="ko-KR" altLang="en-US"/>
          </a:p>
        </p:txBody>
      </p:sp>
      <p:sp>
        <p:nvSpPr>
          <p:cNvPr id="2055" name="Rectangle 7"/>
          <p:cNvSpPr>
            <a:spLocks noGrp="1" noChangeArrowheads="1"/>
          </p:cNvSpPr>
          <p:nvPr>
            <p:ph type="sldNum" sz="quarter" idx="5"/>
          </p:nvPr>
        </p:nvSpPr>
        <p:spPr>
          <a:xfrm>
            <a:off x="5629032" y="6453683"/>
            <a:ext cx="4304689" cy="340818"/>
          </a:xfrm>
          <a:prstGeom prst="rect">
            <a:avLst/>
          </a:prstGeom>
          <a:noFill/>
          <a:ln w="9525">
            <a:noFill/>
            <a:miter/>
          </a:ln>
          <a:effectLst/>
        </p:spPr>
        <p:txBody>
          <a:bodyPr vert="horz" wrap="square" lIns="18988" tIns="0" rIns="18988" bIns="0" anchor="b" anchorCtr="0">
            <a:prstTxWarp prst="textNoShape">
              <a:avLst/>
            </a:prstTxWarp>
          </a:bodyPr>
          <a:lstStyle>
            <a:lvl1pPr algn="r">
              <a:defRPr sz="1000" i="1">
                <a:latin typeface="Arial"/>
                <a:ea typeface="돋움"/>
              </a:defRPr>
            </a:lvl1pPr>
          </a:lstStyle>
          <a:p>
            <a:pPr>
              <a:defRPr/>
            </a:pPr>
            <a:fld id="{FCED83A2-7ECA-4B84-82D8-B13CB550C7B5}" type="slidenum">
              <a:rPr lang="en-US" altLang="ko-KR"/>
              <a:pPr>
                <a:defRPr/>
              </a:pPr>
              <a:t>‹#›</a:t>
            </a:fld>
            <a:endParaRPr lang="en-US" altLang="ko-KR"/>
          </a:p>
        </p:txBody>
      </p:sp>
    </p:spTree>
    <p:extLst>
      <p:ext uri="{BB962C8B-B14F-4D97-AF65-F5344CB8AC3E}">
        <p14:creationId xmlns:p14="http://schemas.microsoft.com/office/powerpoint/2010/main" val="736180538"/>
      </p:ext>
    </p:extLst>
  </p:cSld>
  <p:clrMap bg1="lt1" tx1="dk1" bg2="lt2" tx2="dk2" accent1="accent1" accent2="accent2" accent3="accent3" accent4="accent4" accent5="accent5" accent6="accent6" hlink="hlink" folHlink="folHlink"/>
  <p:hf sldNum="0" hdr="0" ftr="0" dt="0"/>
  <p:notesStyle>
    <a:lvl1pPr algn="l" defTabSz="762000" rtl="0" eaLnBrk="0" fontAlgn="base" latinLnBrk="1" hangingPunct="0">
      <a:spcBef>
        <a:spcPct val="30000"/>
      </a:spcBef>
      <a:spcAft>
        <a:spcPct val="0"/>
      </a:spcAft>
      <a:defRPr kumimoji="1" sz="1200" kern="1200">
        <a:solidFill>
          <a:schemeClr val="tx1"/>
        </a:solidFill>
        <a:latin typeface="굴림"/>
        <a:ea typeface="굴림"/>
        <a:cs typeface="+mn-cs"/>
      </a:defRPr>
    </a:lvl1pPr>
    <a:lvl2pPr marL="457200" algn="l" defTabSz="762000" rtl="0" eaLnBrk="0" fontAlgn="base" latinLnBrk="1" hangingPunct="0">
      <a:spcBef>
        <a:spcPct val="30000"/>
      </a:spcBef>
      <a:spcAft>
        <a:spcPct val="0"/>
      </a:spcAft>
      <a:defRPr kumimoji="1" sz="1200" kern="1200">
        <a:solidFill>
          <a:schemeClr val="tx1"/>
        </a:solidFill>
        <a:latin typeface="굴림"/>
        <a:ea typeface="굴림"/>
        <a:cs typeface="+mn-cs"/>
      </a:defRPr>
    </a:lvl2pPr>
    <a:lvl3pPr marL="914400" algn="l" defTabSz="762000" rtl="0" eaLnBrk="0" fontAlgn="base" latinLnBrk="1" hangingPunct="0">
      <a:spcBef>
        <a:spcPct val="30000"/>
      </a:spcBef>
      <a:spcAft>
        <a:spcPct val="0"/>
      </a:spcAft>
      <a:defRPr kumimoji="1" sz="1200" kern="1200">
        <a:solidFill>
          <a:schemeClr val="tx1"/>
        </a:solidFill>
        <a:latin typeface="굴림"/>
        <a:ea typeface="굴림"/>
        <a:cs typeface="+mn-cs"/>
      </a:defRPr>
    </a:lvl3pPr>
    <a:lvl4pPr marL="1371600" algn="l" defTabSz="762000" rtl="0" eaLnBrk="0" fontAlgn="base" latinLnBrk="1" hangingPunct="0">
      <a:spcBef>
        <a:spcPct val="30000"/>
      </a:spcBef>
      <a:spcAft>
        <a:spcPct val="0"/>
      </a:spcAft>
      <a:defRPr kumimoji="1" sz="1200" kern="1200">
        <a:solidFill>
          <a:schemeClr val="tx1"/>
        </a:solidFill>
        <a:latin typeface="굴림"/>
        <a:ea typeface="굴림"/>
        <a:cs typeface="+mn-cs"/>
      </a:defRPr>
    </a:lvl4pPr>
    <a:lvl5pPr marL="1828800" algn="l" defTabSz="762000" rtl="0" eaLnBrk="0" fontAlgn="base" latinLnBrk="1" hangingPunct="0">
      <a:spcBef>
        <a:spcPct val="30000"/>
      </a:spcBef>
      <a:spcAft>
        <a:spcPct val="0"/>
      </a:spcAft>
      <a:defRPr kumimoji="1" sz="1200" kern="1200">
        <a:solidFill>
          <a:schemeClr val="tx1"/>
        </a:solidFill>
        <a:latin typeface="굴림"/>
        <a:ea typeface="굴림"/>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Rot="1" noChangeAspect="1" noChangeArrowheads="1" noTextEdit="1"/>
          </p:cNvSpPr>
          <p:nvPr>
            <p:ph type="sldImg"/>
          </p:nvPr>
        </p:nvSpPr>
        <p:spPr>
          <a:xfrm>
            <a:off x="2711450" y="514350"/>
            <a:ext cx="4508500" cy="2536825"/>
          </a:xfrm>
          <a:ln/>
        </p:spPr>
      </p:sp>
      <p:sp>
        <p:nvSpPr>
          <p:cNvPr id="27652" name="Rectangle 3"/>
          <p:cNvSpPr>
            <a:spLocks noGrp="1" noChangeArrowheads="1"/>
          </p:cNvSpPr>
          <p:nvPr>
            <p:ph type="body" idx="1"/>
          </p:nvPr>
        </p:nvSpPr>
        <p:spPr>
          <a:noFill/>
          <a:ln/>
        </p:spPr>
        <p:txBody>
          <a:bodyPr/>
          <a:lstStyle/>
          <a:p>
            <a:pPr algn="just" eaLnBrk="1" hangingPunct="1">
              <a:lnSpc>
                <a:spcPct val="96000"/>
              </a:lnSpc>
              <a:defRPr/>
            </a:pPr>
            <a:endParaRPr lang="en-US" altLang="ko-KR">
              <a:latin typeface="Times New Roman"/>
              <a:ea typeface="바탕체"/>
            </a:endParaRPr>
          </a:p>
          <a:p>
            <a:pPr algn="just" eaLnBrk="1" hangingPunct="1">
              <a:lnSpc>
                <a:spcPct val="150000"/>
              </a:lnSpc>
              <a:defRPr/>
            </a:pPr>
            <a:r>
              <a:rPr lang="en-US" altLang="ko-KR">
                <a:latin typeface="Times New Roman"/>
              </a:rPr>
              <a:t>Thank you Mr. Chairman.</a:t>
            </a:r>
          </a:p>
          <a:p>
            <a:pPr algn="just" eaLnBrk="1" hangingPunct="1">
              <a:lnSpc>
                <a:spcPct val="150000"/>
              </a:lnSpc>
              <a:defRPr/>
            </a:pPr>
            <a:endParaRPr lang="en-US" altLang="ko-KR">
              <a:latin typeface="Times New Roman"/>
            </a:endParaRPr>
          </a:p>
          <a:p>
            <a:pPr algn="just" eaLnBrk="1" hangingPunct="1">
              <a:lnSpc>
                <a:spcPct val="150000"/>
              </a:lnSpc>
              <a:defRPr/>
            </a:pPr>
            <a:r>
              <a:rPr lang="en-US" altLang="ko-KR">
                <a:latin typeface="Times New Roman"/>
              </a:rPr>
              <a:t>I’m Do-Hyeon Kim of Chonan Univ. in Korea.</a:t>
            </a:r>
          </a:p>
          <a:p>
            <a:pPr algn="just" eaLnBrk="1" hangingPunct="1">
              <a:lnSpc>
                <a:spcPct val="150000"/>
              </a:lnSpc>
              <a:defRPr/>
            </a:pPr>
            <a:endParaRPr lang="en-US" altLang="ko-KR">
              <a:latin typeface="Times New Roman"/>
            </a:endParaRPr>
          </a:p>
          <a:p>
            <a:pPr algn="just" eaLnBrk="1" hangingPunct="1">
              <a:lnSpc>
                <a:spcPct val="150000"/>
              </a:lnSpc>
              <a:defRPr/>
            </a:pPr>
            <a:r>
              <a:rPr lang="en-US" altLang="ko-KR" b="1">
                <a:latin typeface="Times New Roman"/>
              </a:rPr>
              <a:t>The topic of my talk, today,</a:t>
            </a:r>
            <a:r>
              <a:rPr lang="en-US" altLang="ko-KR">
                <a:latin typeface="Times New Roman"/>
              </a:rPr>
              <a:t> is “An Architecture for Mobility Management in Mobile Computing Networks”.</a:t>
            </a:r>
          </a:p>
          <a:p>
            <a:pPr algn="just" eaLnBrk="1" hangingPunct="1">
              <a:lnSpc>
                <a:spcPct val="150000"/>
              </a:lnSpc>
              <a:defRPr/>
            </a:pPr>
            <a:endParaRPr lang="en-US" altLang="ko-KR">
              <a:latin typeface="Times New Roman"/>
            </a:endParaRPr>
          </a:p>
          <a:p>
            <a:pPr algn="just" eaLnBrk="1" hangingPunct="1">
              <a:lnSpc>
                <a:spcPct val="150000"/>
              </a:lnSpc>
              <a:defRPr/>
            </a:pPr>
            <a:r>
              <a:rPr lang="en-US" altLang="ko-KR" b="1">
                <a:latin typeface="Times New Roman"/>
              </a:rPr>
              <a:t>In this paper, we proposed the </a:t>
            </a:r>
            <a:r>
              <a:rPr lang="en-US" altLang="ko-KR" b="1"/>
              <a:t>an efficient architecture for mobility management in mobile computing networks.</a:t>
            </a:r>
          </a:p>
        </p:txBody>
      </p:sp>
    </p:spTree>
    <p:extLst>
      <p:ext uri="{BB962C8B-B14F-4D97-AF65-F5344CB8AC3E}">
        <p14:creationId xmlns:p14="http://schemas.microsoft.com/office/powerpoint/2010/main" val="4204988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a:xfrm>
            <a:off x="2711450" y="514350"/>
            <a:ext cx="4508500" cy="2536825"/>
          </a:xfrm>
        </p:spPr>
      </p:sp>
      <p:sp>
        <p:nvSpPr>
          <p:cNvPr id="3" name="Notes Placeholder 2"/>
          <p:cNvSpPr>
            <a:spLocks noGrp="1"/>
          </p:cNvSpPr>
          <p:nvPr>
            <p:ph type="body" idx="1"/>
          </p:nvPr>
        </p:nvSpPr>
        <p:spPr/>
        <p:txBody>
          <a:bodyPr/>
          <a:lstStyle/>
          <a:p>
            <a:pPr lvl="0">
              <a:defRPr/>
            </a:pPr>
            <a:endParaRPr lang="ko-KR" altLang="en-US"/>
          </a:p>
        </p:txBody>
      </p:sp>
    </p:spTree>
    <p:extLst>
      <p:ext uri="{BB962C8B-B14F-4D97-AF65-F5344CB8AC3E}">
        <p14:creationId xmlns:p14="http://schemas.microsoft.com/office/powerpoint/2010/main" val="349962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sp>
        <p:nvSpPr>
          <p:cNvPr id="2" name="Rectangle 6"/>
          <p:cNvSpPr>
            <a:spLocks noGrp="1" noChangeArrowheads="1"/>
          </p:cNvSpPr>
          <p:nvPr>
            <p:ph type="dt" sz="quarter" idx="10"/>
          </p:nvPr>
        </p:nvSpPr>
        <p:spPr bwMode="auto">
          <a:xfrm>
            <a:off x="1016000" y="6248400"/>
            <a:ext cx="2540000" cy="457200"/>
          </a:xfrm>
          <a:prstGeom prst="rect">
            <a:avLst/>
          </a:prstGeom>
          <a:ln>
            <a:miter lim="800000"/>
            <a:headEnd/>
            <a:tailEnd/>
          </a:ln>
        </p:spPr>
        <p:txBody>
          <a:bodyPr vert="horz" wrap="none" lIns="92075" tIns="46038" rIns="92075" bIns="46038" numCol="1" anchor="ctr" anchorCtr="0" compatLnSpc="1">
            <a:prstTxWarp prst="textNoShape">
              <a:avLst/>
            </a:prstTxWarp>
          </a:bodyPr>
          <a:lstStyle>
            <a:lvl1pPr algn="l" eaLnBrk="0" latinLnBrk="0" hangingPunct="0">
              <a:defRPr sz="1400" i="1">
                <a:effectLst>
                  <a:outerShdw blurRad="38100" dist="38100" dir="2700000" algn="tl">
                    <a:srgbClr val="C0C0C0"/>
                  </a:outerShdw>
                </a:effectLst>
                <a:latin typeface="+mj-lt"/>
                <a:ea typeface="+mn-ea"/>
              </a:defRPr>
            </a:lvl1pPr>
          </a:lstStyle>
          <a:p>
            <a:pPr>
              <a:defRPr/>
            </a:pPr>
            <a:endParaRPr lang="en-US" altLang="ko-KR"/>
          </a:p>
        </p:txBody>
      </p:sp>
      <p:sp>
        <p:nvSpPr>
          <p:cNvPr id="3" name="Rectangle 7"/>
          <p:cNvSpPr>
            <a:spLocks noGrp="1" noChangeArrowheads="1"/>
          </p:cNvSpPr>
          <p:nvPr>
            <p:ph type="ftr" sz="quarter" idx="11"/>
          </p:nvPr>
        </p:nvSpPr>
        <p:spPr>
          <a:xfrm>
            <a:off x="4368800" y="6248400"/>
            <a:ext cx="3860800" cy="457200"/>
          </a:xfrm>
        </p:spPr>
        <p:txBody>
          <a:bodyPr/>
          <a:lstStyle>
            <a:lvl1pPr>
              <a:defRPr b="0">
                <a:solidFill>
                  <a:schemeClr val="tx1"/>
                </a:solidFill>
              </a:defRPr>
            </a:lvl1pPr>
          </a:lstStyle>
          <a:p>
            <a:pPr>
              <a:defRPr/>
            </a:pPr>
            <a:endParaRPr lang="en-US" altLang="ko-KR"/>
          </a:p>
        </p:txBody>
      </p:sp>
      <p:sp>
        <p:nvSpPr>
          <p:cNvPr id="4" name="Rectangle 8"/>
          <p:cNvSpPr>
            <a:spLocks noGrp="1" noChangeArrowheads="1"/>
          </p:cNvSpPr>
          <p:nvPr>
            <p:ph type="sldNum" sz="quarter" idx="12"/>
          </p:nvPr>
        </p:nvSpPr>
        <p:spPr>
          <a:xfrm>
            <a:off x="9652000" y="6237288"/>
            <a:ext cx="2540000" cy="457200"/>
          </a:xfrm>
        </p:spPr>
        <p:txBody>
          <a:bodyPr/>
          <a:lstStyle>
            <a:lvl1pPr>
              <a:defRPr b="0">
                <a:solidFill>
                  <a:schemeClr val="tx1"/>
                </a:solidFill>
              </a:defRPr>
            </a:lvl1pPr>
          </a:lstStyle>
          <a:p>
            <a:pPr>
              <a:defRPr/>
            </a:pPr>
            <a:fld id="{366F237C-D0B5-417A-9E3F-FA12F4AA3F43}" type="slidenum">
              <a:rPr lang="en-US" altLang="ko-KR"/>
              <a:pPr>
                <a:defRPr/>
              </a:pPr>
              <a:t>‹#›</a:t>
            </a:fld>
            <a:endParaRPr lang="en-US" altLang="ko-KR"/>
          </a:p>
        </p:txBody>
      </p:sp>
    </p:spTree>
    <p:extLst>
      <p:ext uri="{BB962C8B-B14F-4D97-AF65-F5344CB8AC3E}">
        <p14:creationId xmlns:p14="http://schemas.microsoft.com/office/powerpoint/2010/main" val="563804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본문" type="vertTx" preserve="1">
  <p:cSld name="제목 및 세로 본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Rectangle 3"/>
          <p:cNvSpPr>
            <a:spLocks noGrp="1" noChangeArrowheads="1"/>
          </p:cNvSpPr>
          <p:nvPr>
            <p:ph type="ftr" sz="quarter" idx="10"/>
          </p:nvPr>
        </p:nvSpPr>
        <p:spPr/>
        <p:txBody>
          <a:bodyPr/>
          <a:lstStyle>
            <a:lvl1pPr>
              <a:defRPr/>
            </a:lvl1pPr>
          </a:lstStyle>
          <a:p>
            <a:pPr>
              <a:defRPr/>
            </a:pPr>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FAB72C99-EDBD-487E-A8C4-EA466BFE9162}" type="slidenum">
              <a:rPr lang="en-US" altLang="ko-KR"/>
              <a:pPr>
                <a:defRPr/>
              </a:pPr>
              <a:t>‹#›</a:t>
            </a:fld>
            <a:r>
              <a:rPr lang="en-US" altLang="ko-KR"/>
              <a:t>/16</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본문"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9108019" y="304803"/>
            <a:ext cx="2796116" cy="6005513"/>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719669" y="304803"/>
            <a:ext cx="8185151" cy="6005513"/>
          </a:xfrm>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Rectangle 3"/>
          <p:cNvSpPr>
            <a:spLocks noGrp="1" noChangeArrowheads="1"/>
          </p:cNvSpPr>
          <p:nvPr>
            <p:ph type="ftr" sz="quarter" idx="10"/>
          </p:nvPr>
        </p:nvSpPr>
        <p:spPr/>
        <p:txBody>
          <a:bodyPr/>
          <a:lstStyle>
            <a:lvl1pPr>
              <a:defRPr/>
            </a:lvl1pPr>
          </a:lstStyle>
          <a:p>
            <a:pPr>
              <a:defRPr/>
            </a:pPr>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E91F6507-3D66-4B42-A9D7-2D8657F38E12}" type="slidenum">
              <a:rPr lang="en-US" altLang="ko-KR"/>
              <a:pPr>
                <a:defRPr/>
              </a:pPr>
              <a:t>‹#›</a:t>
            </a:fld>
            <a:r>
              <a:rPr lang="en-US" altLang="ko-KR"/>
              <a:t>/16</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제목, 텍스트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1016000" y="304800"/>
            <a:ext cx="10363200" cy="838200"/>
          </a:xfrm>
        </p:spPr>
        <p:txBody>
          <a:bodyPr/>
          <a:lstStyle/>
          <a:p>
            <a:r>
              <a:rPr lang="ko-KR" altLang="en-US"/>
              <a:t>마스터 제목 스타일 편집</a:t>
            </a:r>
          </a:p>
        </p:txBody>
      </p:sp>
      <p:sp>
        <p:nvSpPr>
          <p:cNvPr id="3" name="텍스트 개체 틀 2"/>
          <p:cNvSpPr>
            <a:spLocks noGrp="1"/>
          </p:cNvSpPr>
          <p:nvPr>
            <p:ph type="body" sz="half" idx="1"/>
          </p:nvPr>
        </p:nvSpPr>
        <p:spPr>
          <a:xfrm>
            <a:off x="719669" y="1341439"/>
            <a:ext cx="5490633" cy="4968875"/>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413502" y="1341439"/>
            <a:ext cx="5490633" cy="4968875"/>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p:cNvSpPr>
            <a:spLocks noGrp="1" noChangeArrowheads="1"/>
          </p:cNvSpPr>
          <p:nvPr>
            <p:ph type="ftr" sz="quarter" idx="10"/>
          </p:nvPr>
        </p:nvSpPr>
        <p:spPr/>
        <p:txBody>
          <a:bodyPr/>
          <a:lstStyle>
            <a:lvl1pPr>
              <a:defRPr/>
            </a:lvl1pPr>
          </a:lstStyle>
          <a:p>
            <a:pPr>
              <a:defRPr/>
            </a:pPr>
            <a:endParaRPr lang="en-US" altLang="ko-KR"/>
          </a:p>
        </p:txBody>
      </p:sp>
      <p:sp>
        <p:nvSpPr>
          <p:cNvPr id="6" name="Rectangle 5"/>
          <p:cNvSpPr>
            <a:spLocks noGrp="1" noChangeArrowheads="1"/>
          </p:cNvSpPr>
          <p:nvPr>
            <p:ph type="sldNum" sz="quarter" idx="11"/>
          </p:nvPr>
        </p:nvSpPr>
        <p:spPr/>
        <p:txBody>
          <a:bodyPr/>
          <a:lstStyle>
            <a:lvl1pPr>
              <a:defRPr/>
            </a:lvl1pPr>
          </a:lstStyle>
          <a:p>
            <a:pPr>
              <a:defRPr/>
            </a:pPr>
            <a:fld id="{761CA590-49B1-4930-829A-422AAE4361B4}" type="slidenum">
              <a:rPr lang="en-US" altLang="ko-KR"/>
              <a:pPr>
                <a:defRPr/>
              </a:pPr>
              <a:t>‹#›</a:t>
            </a:fld>
            <a:r>
              <a:rPr lang="en-US" altLang="ko-KR" dirty="0"/>
              <a:t>/16</a:t>
            </a:r>
          </a:p>
        </p:txBody>
      </p:sp>
    </p:spTree>
    <p:extLst>
      <p:ext uri="{BB962C8B-B14F-4D97-AF65-F5344CB8AC3E}">
        <p14:creationId xmlns:p14="http://schemas.microsoft.com/office/powerpoint/2010/main" val="1479656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표"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a:xfrm>
            <a:off x="1016000" y="304800"/>
            <a:ext cx="10363200" cy="838200"/>
          </a:xfrm>
        </p:spPr>
        <p:txBody>
          <a:bodyPr/>
          <a:lstStyle/>
          <a:p>
            <a:pPr lvl="0">
              <a:defRPr/>
            </a:pPr>
            <a:r>
              <a:rPr lang="ko-KR" altLang="en-US"/>
              <a:t>마스터 제목 스타일 편집</a:t>
            </a:r>
          </a:p>
        </p:txBody>
      </p:sp>
      <p:sp>
        <p:nvSpPr>
          <p:cNvPr id="3" name="표 개체 틀 2"/>
          <p:cNvSpPr>
            <a:spLocks noGrp="1"/>
          </p:cNvSpPr>
          <p:nvPr>
            <p:ph type="tbl" idx="1"/>
          </p:nvPr>
        </p:nvSpPr>
        <p:spPr>
          <a:xfrm>
            <a:off x="719668" y="1341439"/>
            <a:ext cx="11184467" cy="4968875"/>
          </a:xfrm>
        </p:spPr>
        <p:txBody>
          <a:bodyPr/>
          <a:lstStyle/>
          <a:p>
            <a:pPr lvl="0">
              <a:defRPr/>
            </a:pPr>
            <a:endParaRPr lang="ko-KR" altLang="en-US"/>
          </a:p>
        </p:txBody>
      </p:sp>
      <p:sp>
        <p:nvSpPr>
          <p:cNvPr id="4" name="Rectangle 3"/>
          <p:cNvSpPr>
            <a:spLocks noGrp="1" noChangeArrowheads="1"/>
          </p:cNvSpPr>
          <p:nvPr>
            <p:ph type="ftr" sz="quarter" idx="10"/>
          </p:nvPr>
        </p:nvSpPr>
        <p:spPr/>
        <p:txBody>
          <a:bodyPr/>
          <a:lstStyle>
            <a:lvl1pPr>
              <a:defRPr/>
            </a:lvl1pPr>
          </a:lstStyle>
          <a:p>
            <a:pPr>
              <a:defRPr/>
            </a:pPr>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E5CACAB0-F14B-4A10-91D4-0D541CE73212}" type="slidenum">
              <a:rPr lang="en-US" altLang="ko-KR"/>
              <a:pPr>
                <a:defRPr/>
              </a:pPr>
              <a:t>‹#›</a:t>
            </a:fld>
            <a:r>
              <a:rPr lang="en-US" altLang="ko-KR"/>
              <a:t>/16</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제목 및 다이어그램 또는 조직도">
    <p:spTree>
      <p:nvGrpSpPr>
        <p:cNvPr id="1" name=""/>
        <p:cNvGrpSpPr/>
        <p:nvPr/>
      </p:nvGrpSpPr>
      <p:grpSpPr>
        <a:xfrm>
          <a:off x="0" y="0"/>
          <a:ext cx="0" cy="0"/>
          <a:chOff x="0" y="0"/>
          <a:chExt cx="0" cy="0"/>
        </a:xfrm>
      </p:grpSpPr>
      <p:sp>
        <p:nvSpPr>
          <p:cNvPr id="2" name="제목 1"/>
          <p:cNvSpPr>
            <a:spLocks noGrp="1"/>
          </p:cNvSpPr>
          <p:nvPr>
            <p:ph type="title"/>
          </p:nvPr>
        </p:nvSpPr>
        <p:spPr>
          <a:xfrm>
            <a:off x="1016000" y="304800"/>
            <a:ext cx="10363200" cy="838200"/>
          </a:xfrm>
        </p:spPr>
        <p:txBody>
          <a:bodyPr/>
          <a:lstStyle/>
          <a:p>
            <a:r>
              <a:rPr lang="ko-KR" altLang="en-US"/>
              <a:t>마스터 제목 스타일 편집</a:t>
            </a:r>
          </a:p>
        </p:txBody>
      </p:sp>
      <p:sp>
        <p:nvSpPr>
          <p:cNvPr id="3" name="SmartArt 개체 틀 2"/>
          <p:cNvSpPr>
            <a:spLocks noGrp="1"/>
          </p:cNvSpPr>
          <p:nvPr>
            <p:ph type="dgm" idx="1"/>
          </p:nvPr>
        </p:nvSpPr>
        <p:spPr>
          <a:xfrm>
            <a:off x="719668" y="1341439"/>
            <a:ext cx="11184467" cy="4968875"/>
          </a:xfrm>
        </p:spPr>
        <p:txBody>
          <a:bodyPr/>
          <a:lstStyle/>
          <a:p>
            <a:pPr lvl="0"/>
            <a:endParaRPr lang="ko-KR" altLang="en-US" noProof="0"/>
          </a:p>
        </p:txBody>
      </p:sp>
      <p:sp>
        <p:nvSpPr>
          <p:cNvPr id="4" name="Rectangle 3"/>
          <p:cNvSpPr>
            <a:spLocks noGrp="1" noChangeArrowheads="1"/>
          </p:cNvSpPr>
          <p:nvPr>
            <p:ph type="ftr" sz="quarter" idx="10"/>
          </p:nvPr>
        </p:nvSpPr>
        <p:spPr/>
        <p:txBody>
          <a:bodyPr/>
          <a:lstStyle>
            <a:lvl1pPr>
              <a:defRPr/>
            </a:lvl1pPr>
          </a:lstStyle>
          <a:p>
            <a:pPr>
              <a:defRPr/>
            </a:pPr>
            <a:endParaRPr lang="en-US" altLang="ko-KR"/>
          </a:p>
        </p:txBody>
      </p:sp>
      <p:sp>
        <p:nvSpPr>
          <p:cNvPr id="5" name="Rectangle 4"/>
          <p:cNvSpPr>
            <a:spLocks noGrp="1" noChangeArrowheads="1"/>
          </p:cNvSpPr>
          <p:nvPr>
            <p:ph type="sldNum" sz="quarter" idx="11"/>
          </p:nvPr>
        </p:nvSpPr>
        <p:spPr/>
        <p:txBody>
          <a:bodyPr/>
          <a:lstStyle>
            <a:lvl1pPr>
              <a:defRPr/>
            </a:lvl1pPr>
          </a:lstStyle>
          <a:p>
            <a:pPr>
              <a:defRPr/>
            </a:pPr>
            <a:fld id="{3E19C0A6-8C72-42E4-9501-D6B4C7AC0414}" type="slidenum">
              <a:rPr lang="en-US" altLang="ko-KR"/>
              <a:pPr>
                <a:defRPr/>
              </a:pPr>
              <a:t>‹#›</a:t>
            </a:fld>
            <a:r>
              <a:rPr lang="en-US" altLang="ko-KR" dirty="0"/>
              <a:t>/16</a:t>
            </a:r>
          </a:p>
        </p:txBody>
      </p:sp>
    </p:spTree>
    <p:extLst>
      <p:ext uri="{BB962C8B-B14F-4D97-AF65-F5344CB8AC3E}">
        <p14:creationId xmlns:p14="http://schemas.microsoft.com/office/powerpoint/2010/main" val="2443968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제목, 텍스트 및 내용 2개">
    <p:spTree>
      <p:nvGrpSpPr>
        <p:cNvPr id="1" name=""/>
        <p:cNvGrpSpPr/>
        <p:nvPr/>
      </p:nvGrpSpPr>
      <p:grpSpPr>
        <a:xfrm>
          <a:off x="0" y="0"/>
          <a:ext cx="0" cy="0"/>
          <a:chOff x="0" y="0"/>
          <a:chExt cx="0" cy="0"/>
        </a:xfrm>
      </p:grpSpPr>
      <p:sp>
        <p:nvSpPr>
          <p:cNvPr id="2" name="제목 1"/>
          <p:cNvSpPr>
            <a:spLocks noGrp="1"/>
          </p:cNvSpPr>
          <p:nvPr>
            <p:ph type="title"/>
          </p:nvPr>
        </p:nvSpPr>
        <p:spPr>
          <a:xfrm>
            <a:off x="1016000" y="304800"/>
            <a:ext cx="10363200" cy="838200"/>
          </a:xfrm>
        </p:spPr>
        <p:txBody>
          <a:bodyPr/>
          <a:lstStyle/>
          <a:p>
            <a:r>
              <a:rPr lang="ko-KR" altLang="en-US"/>
              <a:t>마스터 제목 스타일 편집</a:t>
            </a:r>
          </a:p>
        </p:txBody>
      </p:sp>
      <p:sp>
        <p:nvSpPr>
          <p:cNvPr id="3" name="텍스트 개체 틀 2"/>
          <p:cNvSpPr>
            <a:spLocks noGrp="1"/>
          </p:cNvSpPr>
          <p:nvPr>
            <p:ph type="body" sz="half" idx="1"/>
          </p:nvPr>
        </p:nvSpPr>
        <p:spPr>
          <a:xfrm>
            <a:off x="719669" y="1341439"/>
            <a:ext cx="5490633" cy="4968875"/>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6413502" y="1341441"/>
            <a:ext cx="5490633" cy="2408237"/>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6413502" y="3902075"/>
            <a:ext cx="5490633" cy="24082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Rectangle 5"/>
          <p:cNvSpPr>
            <a:spLocks noGrp="1" noChangeArrowheads="1"/>
          </p:cNvSpPr>
          <p:nvPr>
            <p:ph type="ftr" sz="quarter" idx="10"/>
          </p:nvPr>
        </p:nvSpPr>
        <p:spPr/>
        <p:txBody>
          <a:bodyPr/>
          <a:lstStyle>
            <a:lvl1pPr>
              <a:defRPr/>
            </a:lvl1pPr>
          </a:lstStyle>
          <a:p>
            <a:pPr>
              <a:defRPr/>
            </a:pPr>
            <a:endParaRPr lang="en-US" altLang="ko-KR"/>
          </a:p>
        </p:txBody>
      </p:sp>
      <p:sp>
        <p:nvSpPr>
          <p:cNvPr id="7" name="Rectangle 6"/>
          <p:cNvSpPr>
            <a:spLocks noGrp="1" noChangeArrowheads="1"/>
          </p:cNvSpPr>
          <p:nvPr>
            <p:ph type="sldNum" sz="quarter" idx="11"/>
          </p:nvPr>
        </p:nvSpPr>
        <p:spPr/>
        <p:txBody>
          <a:bodyPr/>
          <a:lstStyle>
            <a:lvl1pPr>
              <a:defRPr/>
            </a:lvl1pPr>
          </a:lstStyle>
          <a:p>
            <a:pPr>
              <a:defRPr/>
            </a:pPr>
            <a:fld id="{6909935A-EB62-4D32-84B6-16C4CB1F2463}" type="slidenum">
              <a:rPr lang="en-US" altLang="ko-KR"/>
              <a:pPr>
                <a:defRPr/>
              </a:pPr>
              <a:t>‹#›</a:t>
            </a:fld>
            <a:r>
              <a:rPr lang="en-US" altLang="ko-KR" dirty="0"/>
              <a:t>/16</a:t>
            </a:r>
          </a:p>
        </p:txBody>
      </p:sp>
    </p:spTree>
    <p:extLst>
      <p:ext uri="{BB962C8B-B14F-4D97-AF65-F5344CB8AC3E}">
        <p14:creationId xmlns:p14="http://schemas.microsoft.com/office/powerpoint/2010/main" val="93437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4" name="Rectangle 7"/>
          <p:cNvSpPr txBox="1">
            <a:spLocks noChangeArrowheads="1"/>
          </p:cNvSpPr>
          <p:nvPr userDrawn="1"/>
        </p:nvSpPr>
        <p:spPr bwMode="auto">
          <a:xfrm>
            <a:off x="19052" y="6499228"/>
            <a:ext cx="3503083" cy="333375"/>
          </a:xfrm>
          <a:prstGeom prst="rect">
            <a:avLst/>
          </a:prstGeom>
          <a:noFill/>
          <a:ln w="9525">
            <a:noFill/>
            <a:miter lim="800000"/>
            <a:headEnd/>
            <a:tailEnd/>
          </a:ln>
          <a:effectLst/>
        </p:spPr>
        <p:txBody>
          <a:bodyPr wrap="none" lIns="92075" tIns="46038" rIns="92075" bIns="46038" anchor="ctr"/>
          <a:lstStyle>
            <a:defPPr>
              <a:defRPr lang="ko-KR"/>
            </a:defPPr>
            <a:lvl1pPr algn="l" rtl="0" eaLnBrk="0" fontAlgn="base" latinLnBrk="0" hangingPunct="0">
              <a:spcBef>
                <a:spcPct val="0"/>
              </a:spcBef>
              <a:spcAft>
                <a:spcPct val="0"/>
              </a:spcAft>
              <a:defRPr kumimoji="1" sz="900" b="1" i="1" kern="1200">
                <a:solidFill>
                  <a:srgbClr val="0000CC"/>
                </a:solidFill>
                <a:effectLst>
                  <a:outerShdw blurRad="38100" dist="38100" dir="2700000" algn="tl">
                    <a:srgbClr val="C0C0C0"/>
                  </a:outerShdw>
                </a:effectLst>
                <a:latin typeface="+mj-lt"/>
                <a:ea typeface="+mn-ea"/>
                <a:cs typeface="+mn-cs"/>
              </a:defRPr>
            </a:lvl1pPr>
            <a:lvl2pPr marL="457200" algn="ctr"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ctr"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ctr"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ctr"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defRPr/>
            </a:pPr>
            <a:r>
              <a:rPr lang="en-US" altLang="ko-KR" sz="900"/>
              <a:t>Jeju National University </a:t>
            </a:r>
          </a:p>
          <a:p>
            <a:pPr>
              <a:defRPr/>
            </a:pPr>
            <a:r>
              <a:rPr lang="en-US" altLang="ko-KR" sz="900"/>
              <a:t>Mobile Computing Lab.</a:t>
            </a:r>
            <a:endParaRPr lang="en-US" altLang="ko-KR" sz="900" dirty="0"/>
          </a:p>
        </p:txBody>
      </p:sp>
      <p:sp>
        <p:nvSpPr>
          <p:cNvPr id="2" name="제목 1"/>
          <p:cNvSpPr>
            <a:spLocks noGrp="1"/>
          </p:cNvSpPr>
          <p:nvPr>
            <p:ph type="title" hasCustomPrompt="1"/>
          </p:nvPr>
        </p:nvSpPr>
        <p:spPr>
          <a:xfrm>
            <a:off x="0" y="116632"/>
            <a:ext cx="12192000" cy="1008112"/>
          </a:xfrm>
        </p:spPr>
        <p:txBody>
          <a:bodyPr anchor="t"/>
          <a:lstStyle>
            <a:lvl1pPr>
              <a:defRPr sz="3600" b="1">
                <a:latin typeface="+mj-ea"/>
                <a:ea typeface="+mj-ea"/>
              </a:defRPr>
            </a:lvl1pPr>
          </a:lstStyle>
          <a:p>
            <a:r>
              <a:rPr lang="ko-KR" altLang="en-US" dirty="0"/>
              <a:t>마스터 제목 스타일 </a:t>
            </a:r>
            <a:br>
              <a:rPr lang="en-US" altLang="ko-KR" dirty="0"/>
            </a:br>
            <a:r>
              <a:rPr lang="ko-KR" altLang="en-US" dirty="0"/>
              <a:t>편집</a:t>
            </a:r>
          </a:p>
        </p:txBody>
      </p:sp>
      <p:sp>
        <p:nvSpPr>
          <p:cNvPr id="3" name="내용 개체 틀 2"/>
          <p:cNvSpPr>
            <a:spLocks noGrp="1"/>
          </p:cNvSpPr>
          <p:nvPr>
            <p:ph idx="1"/>
          </p:nvPr>
        </p:nvSpPr>
        <p:spPr>
          <a:xfrm>
            <a:off x="0" y="1268416"/>
            <a:ext cx="5999989" cy="2016571"/>
          </a:xfrm>
        </p:spPr>
        <p:txBody>
          <a:bodyPr/>
          <a:lstStyle>
            <a:lvl1pPr>
              <a:buClr>
                <a:srgbClr val="0000CC"/>
              </a:buClr>
              <a:defRPr sz="2800"/>
            </a:lvl1pPr>
            <a:lvl2pPr>
              <a:buClr>
                <a:srgbClr val="0000CC"/>
              </a:buClr>
              <a:defRPr sz="2400"/>
            </a:lvl2pPr>
            <a:lvl3pPr>
              <a:defRPr sz="2400"/>
            </a:lvl3pPr>
            <a:lvl4pPr>
              <a:defRPr sz="2400"/>
            </a:lvl4pPr>
            <a:lvl5pPr>
              <a:defRPr sz="180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Rectangle 4"/>
          <p:cNvSpPr>
            <a:spLocks noGrp="1" noChangeArrowheads="1"/>
          </p:cNvSpPr>
          <p:nvPr>
            <p:ph type="sldNum" sz="quarter" idx="10"/>
          </p:nvPr>
        </p:nvSpPr>
        <p:spPr/>
        <p:txBody>
          <a:bodyPr/>
          <a:lstStyle>
            <a:lvl1pPr>
              <a:defRPr/>
            </a:lvl1pPr>
          </a:lstStyle>
          <a:p>
            <a:pPr>
              <a:defRPr/>
            </a:pPr>
            <a:fld id="{0223C122-1A97-4CA9-AA76-5C2FB0F9B931}" type="slidenum">
              <a:rPr lang="en-US" altLang="ko-KR" smtClean="0"/>
              <a:pPr>
                <a:defRPr/>
              </a:pPr>
              <a:t>‹#›</a:t>
            </a:fld>
            <a:r>
              <a:rPr lang="en-US" altLang="ko-KR" dirty="0"/>
              <a:t>/23</a:t>
            </a:r>
          </a:p>
        </p:txBody>
      </p:sp>
    </p:spTree>
    <p:extLst>
      <p:ext uri="{BB962C8B-B14F-4D97-AF65-F5344CB8AC3E}">
        <p14:creationId xmlns:p14="http://schemas.microsoft.com/office/powerpoint/2010/main" val="364500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4" y="4406903"/>
            <a:ext cx="10363200" cy="1362075"/>
          </a:xfrm>
        </p:spPr>
        <p:txBody>
          <a:bodyPr anchor="t"/>
          <a:lstStyle>
            <a:lvl1pPr algn="l">
              <a:defRPr sz="4000" b="1" cap="all"/>
            </a:lvl1pPr>
          </a:lstStyle>
          <a:p>
            <a:pPr lvl="0">
              <a:defRPr/>
            </a:pPr>
            <a:r>
              <a:rPr lang="ko-KR" altLang="en-US"/>
              <a:t>마스터 제목 스타일 편집</a:t>
            </a:r>
          </a:p>
        </p:txBody>
      </p:sp>
      <p:sp>
        <p:nvSpPr>
          <p:cNvPr id="3" name="텍스트 개체 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defRPr/>
            </a:pPr>
            <a:r>
              <a:rPr lang="ko-KR" altLang="en-US"/>
              <a:t>마스터 텍스트 스타일을 편집합니다</a:t>
            </a:r>
          </a:p>
        </p:txBody>
      </p:sp>
      <p:sp>
        <p:nvSpPr>
          <p:cNvPr id="4" name="Rectangle 3"/>
          <p:cNvSpPr>
            <a:spLocks noGrp="1" noChangeArrowheads="1"/>
          </p:cNvSpPr>
          <p:nvPr>
            <p:ph type="ftr" sz="quarter" idx="10"/>
          </p:nvPr>
        </p:nvSpPr>
        <p:spPr/>
        <p:txBody>
          <a:bodyPr/>
          <a:lstStyle>
            <a:lvl1pPr>
              <a:defRPr/>
            </a:lvl1pPr>
          </a:lstStyle>
          <a:p>
            <a:pPr>
              <a:defRPr/>
            </a:pPr>
            <a:endParaRPr lang="ko-KR" altLang="en-US"/>
          </a:p>
        </p:txBody>
      </p:sp>
      <p:sp>
        <p:nvSpPr>
          <p:cNvPr id="5" name="Rectangle 4"/>
          <p:cNvSpPr>
            <a:spLocks noGrp="1" noChangeArrowheads="1"/>
          </p:cNvSpPr>
          <p:nvPr>
            <p:ph type="sldNum" sz="quarter" idx="11"/>
          </p:nvPr>
        </p:nvSpPr>
        <p:spPr/>
        <p:txBody>
          <a:bodyPr/>
          <a:lstStyle>
            <a:lvl1pPr>
              <a:defRPr/>
            </a:lvl1pPr>
          </a:lstStyle>
          <a:p>
            <a:pPr>
              <a:defRPr/>
            </a:pPr>
            <a:fld id="{72F67ED8-941F-4B77-BC6D-6FD524D6A0E2}" type="slidenum">
              <a:rPr lang="en-US" altLang="ko-KR"/>
              <a:pPr>
                <a:defRPr/>
              </a:pPr>
              <a:t>‹#›</a:t>
            </a:fld>
            <a:r>
              <a:rPr lang="en-US" altLang="ko-KR"/>
              <a:t>/49</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내용 2개"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719669" y="1341439"/>
            <a:ext cx="5490633"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half" idx="2"/>
          </p:nvPr>
        </p:nvSpPr>
        <p:spPr>
          <a:xfrm>
            <a:off x="6413502" y="1341439"/>
            <a:ext cx="5490633"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Rectangle 4"/>
          <p:cNvSpPr>
            <a:spLocks noGrp="1" noChangeArrowheads="1"/>
          </p:cNvSpPr>
          <p:nvPr>
            <p:ph type="ftr" sz="quarter" idx="10"/>
          </p:nvPr>
        </p:nvSpPr>
        <p:spPr/>
        <p:txBody>
          <a:bodyPr/>
          <a:lstStyle>
            <a:lvl1pPr>
              <a:defRPr/>
            </a:lvl1pPr>
          </a:lstStyle>
          <a:p>
            <a:pPr>
              <a:defRPr/>
            </a:pPr>
            <a:endParaRPr lang="ko-KR" altLang="en-US"/>
          </a:p>
        </p:txBody>
      </p:sp>
      <p:sp>
        <p:nvSpPr>
          <p:cNvPr id="6" name="Rectangle 5"/>
          <p:cNvSpPr>
            <a:spLocks noGrp="1" noChangeArrowheads="1"/>
          </p:cNvSpPr>
          <p:nvPr>
            <p:ph type="sldNum" sz="quarter" idx="11"/>
          </p:nvPr>
        </p:nvSpPr>
        <p:spPr/>
        <p:txBody>
          <a:bodyPr/>
          <a:lstStyle>
            <a:lvl1pPr>
              <a:defRPr/>
            </a:lvl1pPr>
          </a:lstStyle>
          <a:p>
            <a:pPr>
              <a:defRPr/>
            </a:pPr>
            <a:fld id="{0AB60612-6B37-454B-8F06-978D8AAA90B6}" type="slidenum">
              <a:rPr lang="en-US" altLang="ko-KR"/>
              <a:pPr>
                <a:defRPr/>
              </a:pPr>
              <a:t>‹#›</a:t>
            </a:fld>
            <a:r>
              <a:rPr lang="en-US" altLang="ko-KR"/>
              <a:t>/16</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p:spPr>
        <p:txBody>
          <a:bodyPr/>
          <a:lstStyle>
            <a:lvl1pPr>
              <a:defRPr/>
            </a:lvl1pPr>
          </a:lstStyle>
          <a:p>
            <a:pPr lvl="0">
              <a:defRPr/>
            </a:pPr>
            <a:r>
              <a:rPr lang="ko-KR" altLang="en-US"/>
              <a:t>마스터 제목 스타일 편집</a:t>
            </a:r>
          </a:p>
        </p:txBody>
      </p:sp>
      <p:sp>
        <p:nvSpPr>
          <p:cNvPr id="3" name="텍스트 개체 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ko-KR" altLang="en-US"/>
              <a:t>마스터 텍스트 스타일을 편집합니다</a:t>
            </a:r>
          </a:p>
        </p:txBody>
      </p:sp>
      <p:sp>
        <p:nvSpPr>
          <p:cNvPr id="4" name="내용 개체 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텍스트 개체 틀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ko-KR" altLang="en-US"/>
              <a:t>마스터 텍스트 스타일을 편집합니다</a:t>
            </a:r>
          </a:p>
        </p:txBody>
      </p:sp>
      <p:sp>
        <p:nvSpPr>
          <p:cNvPr id="6" name="내용 개체 틀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7" name="Rectangle 6"/>
          <p:cNvSpPr>
            <a:spLocks noGrp="1" noChangeArrowheads="1"/>
          </p:cNvSpPr>
          <p:nvPr>
            <p:ph type="ftr" sz="quarter" idx="10"/>
          </p:nvPr>
        </p:nvSpPr>
        <p:spPr/>
        <p:txBody>
          <a:bodyPr/>
          <a:lstStyle>
            <a:lvl1pPr>
              <a:defRPr/>
            </a:lvl1pPr>
          </a:lstStyle>
          <a:p>
            <a:pPr>
              <a:defRPr/>
            </a:pPr>
            <a:endParaRPr lang="ko-KR" altLang="en-US"/>
          </a:p>
        </p:txBody>
      </p:sp>
      <p:sp>
        <p:nvSpPr>
          <p:cNvPr id="8" name="Rectangle 7"/>
          <p:cNvSpPr>
            <a:spLocks noGrp="1" noChangeArrowheads="1"/>
          </p:cNvSpPr>
          <p:nvPr>
            <p:ph type="sldNum" sz="quarter" idx="11"/>
          </p:nvPr>
        </p:nvSpPr>
        <p:spPr/>
        <p:txBody>
          <a:bodyPr/>
          <a:lstStyle>
            <a:lvl1pPr>
              <a:defRPr/>
            </a:lvl1pPr>
          </a:lstStyle>
          <a:p>
            <a:pPr>
              <a:defRPr/>
            </a:pPr>
            <a:fld id="{857D5CD1-696F-4165-961A-7695241FFEEE}" type="slidenum">
              <a:rPr lang="en-US" altLang="ko-KR"/>
              <a:pPr>
                <a:defRPr/>
              </a:pPr>
              <a:t>‹#›</a:t>
            </a:fld>
            <a:r>
              <a:rPr lang="en-US" altLang="ko-KR"/>
              <a:t>/16</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Rectangle 2"/>
          <p:cNvSpPr>
            <a:spLocks noGrp="1" noChangeArrowheads="1"/>
          </p:cNvSpPr>
          <p:nvPr>
            <p:ph type="ftr" sz="quarter" idx="10"/>
          </p:nvPr>
        </p:nvSpPr>
        <p:spPr/>
        <p:txBody>
          <a:bodyPr/>
          <a:lstStyle>
            <a:lvl1pPr>
              <a:defRPr/>
            </a:lvl1pPr>
          </a:lstStyle>
          <a:p>
            <a:pPr>
              <a:defRPr/>
            </a:pPr>
            <a:endParaRPr lang="ko-KR" altLang="en-US"/>
          </a:p>
        </p:txBody>
      </p:sp>
      <p:sp>
        <p:nvSpPr>
          <p:cNvPr id="4" name="Rectangle 3"/>
          <p:cNvSpPr>
            <a:spLocks noGrp="1" noChangeArrowheads="1"/>
          </p:cNvSpPr>
          <p:nvPr>
            <p:ph type="sldNum" sz="quarter" idx="11"/>
          </p:nvPr>
        </p:nvSpPr>
        <p:spPr/>
        <p:txBody>
          <a:bodyPr/>
          <a:lstStyle>
            <a:lvl1pPr>
              <a:defRPr/>
            </a:lvl1pPr>
          </a:lstStyle>
          <a:p>
            <a:pPr>
              <a:defRPr/>
            </a:pPr>
            <a:fld id="{C5ACCF75-E421-4B38-A8B3-878A9734C676}" type="slidenum">
              <a:rPr lang="en-US" altLang="ko-KR"/>
              <a:pPr>
                <a:defRPr/>
              </a:pPr>
              <a:t>‹#›</a:t>
            </a:fld>
            <a:r>
              <a:rPr lang="en-US" altLang="ko-KR"/>
              <a:t>/49</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p:txBody>
          <a:bodyPr/>
          <a:lstStyle>
            <a:lvl1pPr>
              <a:defRPr/>
            </a:lvl1pPr>
          </a:lstStyle>
          <a:p>
            <a:pPr>
              <a:defRPr/>
            </a:pPr>
            <a:endParaRPr lang="en-US" altLang="ko-KR"/>
          </a:p>
        </p:txBody>
      </p:sp>
      <p:sp>
        <p:nvSpPr>
          <p:cNvPr id="3" name="Rectangle 2"/>
          <p:cNvSpPr>
            <a:spLocks noGrp="1" noChangeArrowheads="1"/>
          </p:cNvSpPr>
          <p:nvPr>
            <p:ph type="sldNum" sz="quarter" idx="11"/>
          </p:nvPr>
        </p:nvSpPr>
        <p:spPr/>
        <p:txBody>
          <a:bodyPr/>
          <a:lstStyle>
            <a:lvl1pPr>
              <a:defRPr/>
            </a:lvl1pPr>
          </a:lstStyle>
          <a:p>
            <a:pPr>
              <a:defRPr/>
            </a:pPr>
            <a:fld id="{F8F5CFBC-CFD7-4A00-A204-05F558F562C0}" type="slidenum">
              <a:rPr lang="en-US" altLang="ko-KR"/>
              <a:pPr>
                <a:defRPr/>
              </a:pPr>
              <a:t>‹#›</a:t>
            </a:fld>
            <a:r>
              <a:rPr lang="en-US" altLang="ko-KR" dirty="0"/>
              <a:t>/16</a:t>
            </a:r>
          </a:p>
        </p:txBody>
      </p:sp>
    </p:spTree>
    <p:extLst>
      <p:ext uri="{BB962C8B-B14F-4D97-AF65-F5344CB8AC3E}">
        <p14:creationId xmlns:p14="http://schemas.microsoft.com/office/powerpoint/2010/main" val="2355641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내용 및 설명" type="objTx" preserve="1">
  <p:cSld name="내용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609602" y="273050"/>
            <a:ext cx="4011084" cy="1162050"/>
          </a:xfrm>
        </p:spPr>
        <p:txBody>
          <a:bodyPr/>
          <a:lstStyle>
            <a:lvl1pPr algn="l">
              <a:defRPr sz="2000" b="1"/>
            </a:lvl1pPr>
          </a:lstStyle>
          <a:p>
            <a:pPr lvl="0">
              <a:defRPr/>
            </a:pPr>
            <a:r>
              <a:rPr lang="ko-KR" altLang="en-US"/>
              <a:t>마스터 제목 스타일 편집</a:t>
            </a:r>
          </a:p>
        </p:txBody>
      </p:sp>
      <p:sp>
        <p:nvSpPr>
          <p:cNvPr id="3" name="내용 개체 틀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텍스트 개체 틀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Rectangle 4"/>
          <p:cNvSpPr>
            <a:spLocks noGrp="1" noChangeArrowheads="1"/>
          </p:cNvSpPr>
          <p:nvPr>
            <p:ph type="ftr" sz="quarter" idx="10"/>
          </p:nvPr>
        </p:nvSpPr>
        <p:spPr/>
        <p:txBody>
          <a:bodyPr/>
          <a:lstStyle>
            <a:lvl1pPr>
              <a:defRPr/>
            </a:lvl1pPr>
          </a:lstStyle>
          <a:p>
            <a:pPr>
              <a:defRPr/>
            </a:pPr>
            <a:endParaRPr lang="ko-KR" altLang="en-US"/>
          </a:p>
        </p:txBody>
      </p:sp>
      <p:sp>
        <p:nvSpPr>
          <p:cNvPr id="6" name="Rectangle 5"/>
          <p:cNvSpPr>
            <a:spLocks noGrp="1" noChangeArrowheads="1"/>
          </p:cNvSpPr>
          <p:nvPr>
            <p:ph type="sldNum" sz="quarter" idx="11"/>
          </p:nvPr>
        </p:nvSpPr>
        <p:spPr/>
        <p:txBody>
          <a:bodyPr/>
          <a:lstStyle>
            <a:lvl1pPr>
              <a:defRPr/>
            </a:lvl1pPr>
          </a:lstStyle>
          <a:p>
            <a:pPr>
              <a:defRPr/>
            </a:pPr>
            <a:fld id="{05607E3B-691C-411F-A449-460CBBEF4ED0}" type="slidenum">
              <a:rPr lang="en-US" altLang="ko-KR"/>
              <a:pPr>
                <a:defRPr/>
              </a:pPr>
              <a:t>‹#›</a:t>
            </a:fld>
            <a:r>
              <a:rPr lang="en-US" altLang="ko-KR"/>
              <a:t>/16</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그림 및 설명"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200" cy="566738"/>
          </a:xfrm>
        </p:spPr>
        <p:txBody>
          <a:bodyPr/>
          <a:lstStyle>
            <a:lvl1pPr algn="l">
              <a:defRPr sz="2000" b="1"/>
            </a:lvl1pPr>
          </a:lstStyle>
          <a:p>
            <a:pPr lvl="0">
              <a:defRPr/>
            </a:pPr>
            <a:r>
              <a:rPr lang="ko-KR" altLang="en-US"/>
              <a:t>마스터 제목 스타일 편집</a:t>
            </a:r>
          </a:p>
        </p:txBody>
      </p:sp>
      <p:sp>
        <p:nvSpPr>
          <p:cNvPr id="3" name="그림 개체 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endParaRPr lang="ko-KR" altLang="en-US"/>
          </a:p>
        </p:txBody>
      </p:sp>
      <p:sp>
        <p:nvSpPr>
          <p:cNvPr id="4" name="텍스트 개체 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Rectangle 4"/>
          <p:cNvSpPr>
            <a:spLocks noGrp="1" noChangeArrowheads="1"/>
          </p:cNvSpPr>
          <p:nvPr>
            <p:ph type="ftr" sz="quarter" idx="10"/>
          </p:nvPr>
        </p:nvSpPr>
        <p:spPr/>
        <p:txBody>
          <a:bodyPr/>
          <a:lstStyle>
            <a:lvl1pPr>
              <a:defRPr/>
            </a:lvl1pPr>
          </a:lstStyle>
          <a:p>
            <a:pPr>
              <a:defRPr/>
            </a:pPr>
            <a:endParaRPr lang="ko-KR" altLang="en-US"/>
          </a:p>
        </p:txBody>
      </p:sp>
      <p:sp>
        <p:nvSpPr>
          <p:cNvPr id="6" name="Rectangle 5"/>
          <p:cNvSpPr>
            <a:spLocks noGrp="1" noChangeArrowheads="1"/>
          </p:cNvSpPr>
          <p:nvPr>
            <p:ph type="sldNum" sz="quarter" idx="11"/>
          </p:nvPr>
        </p:nvSpPr>
        <p:spPr/>
        <p:txBody>
          <a:bodyPr/>
          <a:lstStyle>
            <a:lvl1pPr>
              <a:defRPr/>
            </a:lvl1pPr>
          </a:lstStyle>
          <a:p>
            <a:pPr>
              <a:defRPr/>
            </a:pPr>
            <a:fld id="{4B365213-216C-4193-9FDF-BE4CCDD3C249}" type="slidenum">
              <a:rPr lang="en-US" altLang="ko-KR"/>
              <a:pPr>
                <a:defRPr/>
              </a:pPr>
              <a:t>‹#›</a:t>
            </a:fld>
            <a:r>
              <a:rPr lang="en-US" altLang="ko-KR"/>
              <a:t>/16</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0" y="1268416"/>
            <a:ext cx="12192000" cy="1944563"/>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ko-KR" altLang="en-US" dirty="0"/>
              <a:t>마스터 문자열 유형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027" name="Line 4"/>
          <p:cNvSpPr>
            <a:spLocks noChangeShapeType="1"/>
          </p:cNvSpPr>
          <p:nvPr/>
        </p:nvSpPr>
        <p:spPr bwMode="auto">
          <a:xfrm>
            <a:off x="0" y="1144588"/>
            <a:ext cx="12192000" cy="0"/>
          </a:xfrm>
          <a:prstGeom prst="line">
            <a:avLst/>
          </a:prstGeom>
          <a:noFill/>
          <a:ln w="12699">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29" name="Rectangle 5"/>
          <p:cNvSpPr>
            <a:spLocks noGrp="1" noChangeArrowheads="1"/>
          </p:cNvSpPr>
          <p:nvPr>
            <p:ph type="title"/>
          </p:nvPr>
        </p:nvSpPr>
        <p:spPr bwMode="auto">
          <a:xfrm>
            <a:off x="0" y="0"/>
            <a:ext cx="12192000" cy="11430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p>
            <a:pPr lvl="0"/>
            <a:r>
              <a:rPr lang="ko-KR" altLang="en-US" dirty="0"/>
              <a:t>마스터 제목 유형 편집</a:t>
            </a:r>
          </a:p>
        </p:txBody>
      </p:sp>
      <p:sp>
        <p:nvSpPr>
          <p:cNvPr id="1031" name="Rectangle 7"/>
          <p:cNvSpPr>
            <a:spLocks noGrp="1" noChangeArrowheads="1"/>
          </p:cNvSpPr>
          <p:nvPr>
            <p:ph type="ftr" sz="quarter" idx="3"/>
          </p:nvPr>
        </p:nvSpPr>
        <p:spPr bwMode="auto">
          <a:xfrm>
            <a:off x="-2985" y="6524628"/>
            <a:ext cx="3503084" cy="333375"/>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l" eaLnBrk="0" latinLnBrk="0" hangingPunct="0">
              <a:defRPr sz="900" b="1" i="1">
                <a:solidFill>
                  <a:srgbClr val="0000CC"/>
                </a:solidFill>
                <a:effectLst>
                  <a:outerShdw blurRad="38100" dist="38100" dir="2700000" algn="tl">
                    <a:srgbClr val="C0C0C0"/>
                  </a:outerShdw>
                </a:effectLst>
                <a:latin typeface="+mj-lt"/>
                <a:ea typeface="+mn-ea"/>
              </a:defRPr>
            </a:lvl1pPr>
          </a:lstStyle>
          <a:p>
            <a:pPr>
              <a:defRPr/>
            </a:pPr>
            <a:endParaRPr lang="en-US" altLang="ko-KR" dirty="0"/>
          </a:p>
        </p:txBody>
      </p:sp>
      <p:sp>
        <p:nvSpPr>
          <p:cNvPr id="1032" name="Rectangle 8"/>
          <p:cNvSpPr>
            <a:spLocks noGrp="1" noChangeArrowheads="1"/>
          </p:cNvSpPr>
          <p:nvPr>
            <p:ph type="sldNum" sz="quarter" idx="4"/>
          </p:nvPr>
        </p:nvSpPr>
        <p:spPr bwMode="auto">
          <a:xfrm>
            <a:off x="9652000" y="6597650"/>
            <a:ext cx="2540000" cy="2603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b="1" i="1">
                <a:solidFill>
                  <a:srgbClr val="0000CC"/>
                </a:solidFill>
                <a:effectLst>
                  <a:outerShdw blurRad="38100" dist="38100" dir="2700000" algn="tl">
                    <a:srgbClr val="C0C0C0"/>
                  </a:outerShdw>
                </a:effectLst>
                <a:latin typeface="Arial" panose="020B0604020202020204" pitchFamily="34" charset="0"/>
                <a:ea typeface="돋움" panose="020B0600000101010101" pitchFamily="50" charset="-127"/>
              </a:defRPr>
            </a:lvl1pPr>
          </a:lstStyle>
          <a:p>
            <a:pPr>
              <a:defRPr/>
            </a:pPr>
            <a:fld id="{95331BC0-7B4D-4FBC-9D28-2341EA7EA40B}" type="slidenum">
              <a:rPr lang="en-US" altLang="ko-KR" smtClean="0"/>
              <a:pPr>
                <a:defRPr/>
              </a:pPr>
              <a:t>‹#›</a:t>
            </a:fld>
            <a:r>
              <a:rPr lang="en-US" altLang="ko-KR" dirty="0"/>
              <a:t>/49</a:t>
            </a:r>
          </a:p>
        </p:txBody>
      </p:sp>
      <p:sp>
        <p:nvSpPr>
          <p:cNvPr id="2" name="Rectangle 3"/>
          <p:cNvSpPr>
            <a:spLocks noChangeArrowheads="1"/>
          </p:cNvSpPr>
          <p:nvPr/>
        </p:nvSpPr>
        <p:spPr bwMode="ltGray">
          <a:xfrm>
            <a:off x="-2985" y="1143003"/>
            <a:ext cx="12192000" cy="125413"/>
          </a:xfrm>
          <a:prstGeom prst="rect">
            <a:avLst/>
          </a:prstGeom>
          <a:gradFill rotWithShape="0">
            <a:gsLst>
              <a:gs pos="0">
                <a:schemeClr val="bg2"/>
              </a:gs>
              <a:gs pos="100000">
                <a:schemeClr val="hlink"/>
              </a:gs>
            </a:gsLst>
            <a:lin ang="5400000" scaled="1"/>
          </a:gradFill>
          <a:ln>
            <a:noFill/>
          </a:ln>
        </p:spPr>
        <p:txBody>
          <a:bodyPr wrap="none" anchor="ctr"/>
          <a:lstStyle>
            <a:lvl1pPr eaLnBrk="0" hangingPunct="0">
              <a:defRPr kumimoji="1">
                <a:solidFill>
                  <a:schemeClr val="tx1"/>
                </a:solidFill>
                <a:latin typeface="굴림" panose="020B0600000101010101" pitchFamily="50" charset="-127"/>
                <a:ea typeface="굴림" panose="020B0600000101010101" pitchFamily="50" charset="-127"/>
              </a:defRPr>
            </a:lvl1pPr>
            <a:lvl2pPr marL="742950" indent="-285750" eaLnBrk="0" hangingPunct="0">
              <a:defRPr kumimoji="1">
                <a:solidFill>
                  <a:schemeClr val="tx1"/>
                </a:solidFill>
                <a:latin typeface="굴림" panose="020B0600000101010101" pitchFamily="50" charset="-127"/>
                <a:ea typeface="굴림" panose="020B0600000101010101" pitchFamily="50" charset="-127"/>
              </a:defRPr>
            </a:lvl2pPr>
            <a:lvl3pPr marL="1143000" indent="-228600" eaLnBrk="0" hangingPunct="0">
              <a:defRPr kumimoji="1">
                <a:solidFill>
                  <a:schemeClr val="tx1"/>
                </a:solidFill>
                <a:latin typeface="굴림" panose="020B0600000101010101" pitchFamily="50" charset="-127"/>
                <a:ea typeface="굴림" panose="020B0600000101010101" pitchFamily="50" charset="-127"/>
              </a:defRPr>
            </a:lvl3pPr>
            <a:lvl4pPr marL="1600200" indent="-228600" eaLnBrk="0" hangingPunct="0">
              <a:defRPr kumimoji="1">
                <a:solidFill>
                  <a:schemeClr val="tx1"/>
                </a:solidFill>
                <a:latin typeface="굴림" panose="020B0600000101010101" pitchFamily="50" charset="-127"/>
                <a:ea typeface="굴림" panose="020B0600000101010101" pitchFamily="50" charset="-127"/>
              </a:defRPr>
            </a:lvl4pPr>
            <a:lvl5pPr marL="2057400" indent="-228600" eaLnBrk="0" hangingPunct="0">
              <a:defRPr kumimoji="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defRPr/>
            </a:pPr>
            <a:endParaRPr lang="ko-KR" altLang="en-US">
              <a:solidFill>
                <a:srgbClr val="0000CC"/>
              </a:solidFill>
            </a:endParaRPr>
          </a:p>
        </p:txBody>
      </p:sp>
    </p:spTree>
  </p:cSld>
  <p:clrMap bg1="lt1" tx1="dk1" bg2="lt2" tx2="dk2" accent1="accent1" accent2="accent2" accent3="accent3" accent4="accent4" accent5="accent5" accent6="accent6" hlink="hlink" folHlink="folHlink"/>
  <p:sldLayoutIdLst>
    <p:sldLayoutId id="2147486097" r:id="rId1"/>
    <p:sldLayoutId id="2147486098" r:id="rId2"/>
    <p:sldLayoutId id="2147486099" r:id="rId3"/>
    <p:sldLayoutId id="2147486100" r:id="rId4"/>
    <p:sldLayoutId id="2147486101" r:id="rId5"/>
    <p:sldLayoutId id="2147486102" r:id="rId6"/>
    <p:sldLayoutId id="2147486103" r:id="rId7"/>
    <p:sldLayoutId id="2147486104" r:id="rId8"/>
    <p:sldLayoutId id="2147486105" r:id="rId9"/>
    <p:sldLayoutId id="2147486106" r:id="rId10"/>
    <p:sldLayoutId id="2147486107" r:id="rId11"/>
    <p:sldLayoutId id="2147486108" r:id="rId12"/>
    <p:sldLayoutId id="2147486109" r:id="rId13"/>
    <p:sldLayoutId id="2147486110" r:id="rId14"/>
    <p:sldLayoutId id="2147486111" r:id="rId15"/>
  </p:sldLayoutIdLst>
  <p:hf sldNum="0" hdr="0" dt="0"/>
  <p:txStyles>
    <p:titleStyle>
      <a:lvl1pPr algn="l" rtl="0" eaLnBrk="0" fontAlgn="base" hangingPunct="0">
        <a:spcBef>
          <a:spcPct val="0"/>
        </a:spcBef>
        <a:spcAft>
          <a:spcPct val="0"/>
        </a:spcAft>
        <a:defRPr kumimoji="1" sz="3600" b="1">
          <a:solidFill>
            <a:srgbClr val="0000CC"/>
          </a:solidFill>
          <a:effectLst>
            <a:outerShdw blurRad="38100" dist="38100" dir="2700000" algn="tl">
              <a:srgbClr val="C0C0C0"/>
            </a:outerShdw>
          </a:effectLst>
          <a:latin typeface="+mn-lt"/>
          <a:ea typeface="+mj-ea"/>
          <a:cs typeface="+mj-cs"/>
        </a:defRPr>
      </a:lvl1pPr>
      <a:lvl2pPr algn="l" rtl="0" eaLnBrk="0" fontAlgn="base" hangingPunct="0">
        <a:spcBef>
          <a:spcPct val="0"/>
        </a:spcBef>
        <a:spcAft>
          <a:spcPct val="0"/>
        </a:spcAft>
        <a:defRPr kumimoji="1" sz="3600">
          <a:solidFill>
            <a:srgbClr val="0000CC"/>
          </a:solidFill>
          <a:effectLst>
            <a:outerShdw blurRad="38100" dist="38100" dir="2700000" algn="tl">
              <a:srgbClr val="C0C0C0"/>
            </a:outerShdw>
          </a:effectLst>
          <a:latin typeface="Arial" pitchFamily="34" charset="0"/>
          <a:ea typeface="돋움" pitchFamily="50" charset="-127"/>
        </a:defRPr>
      </a:lvl2pPr>
      <a:lvl3pPr algn="l" rtl="0" eaLnBrk="0" fontAlgn="base" hangingPunct="0">
        <a:spcBef>
          <a:spcPct val="0"/>
        </a:spcBef>
        <a:spcAft>
          <a:spcPct val="0"/>
        </a:spcAft>
        <a:defRPr kumimoji="1" sz="3600">
          <a:solidFill>
            <a:srgbClr val="0000CC"/>
          </a:solidFill>
          <a:effectLst>
            <a:outerShdw blurRad="38100" dist="38100" dir="2700000" algn="tl">
              <a:srgbClr val="C0C0C0"/>
            </a:outerShdw>
          </a:effectLst>
          <a:latin typeface="Arial" pitchFamily="34" charset="0"/>
          <a:ea typeface="돋움" pitchFamily="50" charset="-127"/>
        </a:defRPr>
      </a:lvl3pPr>
      <a:lvl4pPr algn="l" rtl="0" eaLnBrk="0" fontAlgn="base" hangingPunct="0">
        <a:spcBef>
          <a:spcPct val="0"/>
        </a:spcBef>
        <a:spcAft>
          <a:spcPct val="0"/>
        </a:spcAft>
        <a:defRPr kumimoji="1" sz="3600">
          <a:solidFill>
            <a:srgbClr val="0000CC"/>
          </a:solidFill>
          <a:effectLst>
            <a:outerShdw blurRad="38100" dist="38100" dir="2700000" algn="tl">
              <a:srgbClr val="C0C0C0"/>
            </a:outerShdw>
          </a:effectLst>
          <a:latin typeface="Arial" pitchFamily="34" charset="0"/>
          <a:ea typeface="돋움" pitchFamily="50" charset="-127"/>
        </a:defRPr>
      </a:lvl4pPr>
      <a:lvl5pPr algn="l" rtl="0" eaLnBrk="0" fontAlgn="base" hangingPunct="0">
        <a:spcBef>
          <a:spcPct val="0"/>
        </a:spcBef>
        <a:spcAft>
          <a:spcPct val="0"/>
        </a:spcAft>
        <a:defRPr kumimoji="1" sz="3600">
          <a:solidFill>
            <a:srgbClr val="0000CC"/>
          </a:solidFill>
          <a:effectLst>
            <a:outerShdw blurRad="38100" dist="38100" dir="2700000" algn="tl">
              <a:srgbClr val="C0C0C0"/>
            </a:outerShdw>
          </a:effectLst>
          <a:latin typeface="Arial" pitchFamily="34" charset="0"/>
          <a:ea typeface="돋움" pitchFamily="50" charset="-127"/>
        </a:defRPr>
      </a:lvl5pPr>
      <a:lvl6pPr marL="457200" algn="l" rtl="0" fontAlgn="base">
        <a:spcBef>
          <a:spcPct val="0"/>
        </a:spcBef>
        <a:spcAft>
          <a:spcPct val="0"/>
        </a:spcAft>
        <a:defRPr kumimoji="1" sz="3600">
          <a:solidFill>
            <a:schemeClr val="tx2"/>
          </a:solidFill>
          <a:effectLst>
            <a:outerShdw blurRad="38100" dist="38100" dir="2700000" algn="tl">
              <a:srgbClr val="C0C0C0"/>
            </a:outerShdw>
          </a:effectLst>
          <a:latin typeface="Arial" pitchFamily="34" charset="0"/>
          <a:ea typeface="돋움" pitchFamily="50" charset="-127"/>
        </a:defRPr>
      </a:lvl6pPr>
      <a:lvl7pPr marL="914400" algn="l" rtl="0" fontAlgn="base">
        <a:spcBef>
          <a:spcPct val="0"/>
        </a:spcBef>
        <a:spcAft>
          <a:spcPct val="0"/>
        </a:spcAft>
        <a:defRPr kumimoji="1" sz="3600">
          <a:solidFill>
            <a:schemeClr val="tx2"/>
          </a:solidFill>
          <a:effectLst>
            <a:outerShdw blurRad="38100" dist="38100" dir="2700000" algn="tl">
              <a:srgbClr val="C0C0C0"/>
            </a:outerShdw>
          </a:effectLst>
          <a:latin typeface="Arial" pitchFamily="34" charset="0"/>
          <a:ea typeface="돋움" pitchFamily="50" charset="-127"/>
        </a:defRPr>
      </a:lvl7pPr>
      <a:lvl8pPr marL="1371600" algn="l" rtl="0" fontAlgn="base">
        <a:spcBef>
          <a:spcPct val="0"/>
        </a:spcBef>
        <a:spcAft>
          <a:spcPct val="0"/>
        </a:spcAft>
        <a:defRPr kumimoji="1" sz="3600">
          <a:solidFill>
            <a:schemeClr val="tx2"/>
          </a:solidFill>
          <a:effectLst>
            <a:outerShdw blurRad="38100" dist="38100" dir="2700000" algn="tl">
              <a:srgbClr val="C0C0C0"/>
            </a:outerShdw>
          </a:effectLst>
          <a:latin typeface="Arial" pitchFamily="34" charset="0"/>
          <a:ea typeface="돋움" pitchFamily="50" charset="-127"/>
        </a:defRPr>
      </a:lvl8pPr>
      <a:lvl9pPr marL="1828800" algn="l" rtl="0" fontAlgn="base">
        <a:spcBef>
          <a:spcPct val="0"/>
        </a:spcBef>
        <a:spcAft>
          <a:spcPct val="0"/>
        </a:spcAft>
        <a:defRPr kumimoji="1" sz="3600">
          <a:solidFill>
            <a:schemeClr val="tx2"/>
          </a:solidFill>
          <a:effectLst>
            <a:outerShdw blurRad="38100" dist="38100" dir="2700000" algn="tl">
              <a:srgbClr val="C0C0C0"/>
            </a:outerShdw>
          </a:effectLst>
          <a:latin typeface="Arial" pitchFamily="34" charset="0"/>
          <a:ea typeface="돋움" pitchFamily="50" charset="-127"/>
        </a:defRPr>
      </a:lvl9pPr>
    </p:titleStyle>
    <p:bodyStyle>
      <a:lvl1pPr marL="342900" indent="-342900" algn="l" rtl="0" eaLnBrk="0" fontAlgn="base" hangingPunct="0">
        <a:lnSpc>
          <a:spcPct val="120000"/>
        </a:lnSpc>
        <a:spcBef>
          <a:spcPct val="20000"/>
        </a:spcBef>
        <a:spcAft>
          <a:spcPct val="0"/>
        </a:spcAft>
        <a:buClr>
          <a:schemeClr val="accent1"/>
        </a:buClr>
        <a:buSzPct val="75000"/>
        <a:buFont typeface="Wingdings" pitchFamily="2" charset="2"/>
        <a:buChar char="Ø"/>
        <a:defRPr kumimoji="1" sz="2800" b="1">
          <a:solidFill>
            <a:srgbClr val="0000CC"/>
          </a:solidFill>
          <a:latin typeface="+mn-lt"/>
          <a:ea typeface="+mn-ea"/>
          <a:cs typeface="+mn-cs"/>
        </a:defRPr>
      </a:lvl1pPr>
      <a:lvl2pPr marL="742950" indent="-285750" algn="l" rtl="0" eaLnBrk="0" fontAlgn="base" hangingPunct="0">
        <a:lnSpc>
          <a:spcPct val="120000"/>
        </a:lnSpc>
        <a:spcBef>
          <a:spcPct val="20000"/>
        </a:spcBef>
        <a:spcAft>
          <a:spcPct val="0"/>
        </a:spcAft>
        <a:buClr>
          <a:schemeClr val="tx2"/>
        </a:buClr>
        <a:buFont typeface="Wingdings" panose="05000000000000000000" pitchFamily="2" charset="2"/>
        <a:buChar char="u"/>
        <a:defRPr kumimoji="1" sz="2400" b="1">
          <a:solidFill>
            <a:srgbClr val="0000CC"/>
          </a:solidFill>
          <a:latin typeface="+mn-lt"/>
          <a:ea typeface="+mn-ea"/>
        </a:defRPr>
      </a:lvl2pPr>
      <a:lvl3pPr marL="1143000" indent="-228600" algn="l" rtl="0" eaLnBrk="0" fontAlgn="base" hangingPunct="0">
        <a:lnSpc>
          <a:spcPct val="120000"/>
        </a:lnSpc>
        <a:spcBef>
          <a:spcPct val="20000"/>
        </a:spcBef>
        <a:spcAft>
          <a:spcPct val="0"/>
        </a:spcAft>
        <a:buClr>
          <a:schemeClr val="tx2"/>
        </a:buClr>
        <a:buChar char="•"/>
        <a:defRPr kumimoji="1" sz="2400" b="1">
          <a:solidFill>
            <a:srgbClr val="0000CC"/>
          </a:solidFill>
          <a:latin typeface="+mn-lt"/>
          <a:ea typeface="+mn-ea"/>
        </a:defRPr>
      </a:lvl3pPr>
      <a:lvl4pPr marL="1600200" indent="-228600" algn="l" rtl="0" eaLnBrk="0" fontAlgn="base" hangingPunct="0">
        <a:lnSpc>
          <a:spcPct val="120000"/>
        </a:lnSpc>
        <a:spcBef>
          <a:spcPct val="20000"/>
        </a:spcBef>
        <a:spcAft>
          <a:spcPct val="0"/>
        </a:spcAft>
        <a:buClr>
          <a:schemeClr val="tx2"/>
        </a:buClr>
        <a:buChar char="–"/>
        <a:defRPr kumimoji="1" sz="2400" b="1">
          <a:solidFill>
            <a:srgbClr val="0000CC"/>
          </a:solidFill>
          <a:latin typeface="+mn-lt"/>
          <a:ea typeface="+mn-ea"/>
        </a:defRPr>
      </a:lvl4pPr>
      <a:lvl5pPr marL="2057400" indent="-228600" algn="l" rtl="0" eaLnBrk="0" fontAlgn="base" hangingPunct="0">
        <a:lnSpc>
          <a:spcPct val="120000"/>
        </a:lnSpc>
        <a:spcBef>
          <a:spcPct val="20000"/>
        </a:spcBef>
        <a:spcAft>
          <a:spcPct val="0"/>
        </a:spcAft>
        <a:buClr>
          <a:schemeClr val="tx2"/>
        </a:buClr>
        <a:buChar char="•"/>
        <a:defRPr kumimoji="1" sz="1800" b="1">
          <a:solidFill>
            <a:srgbClr val="0000CC"/>
          </a:solidFill>
          <a:effectLst>
            <a:outerShdw blurRad="38100" dist="38100" dir="2700000" algn="tl">
              <a:srgbClr val="C0C0C0"/>
            </a:outerShdw>
          </a:effectLst>
          <a:latin typeface="+mn-lt"/>
          <a:ea typeface="+mn-ea"/>
        </a:defRPr>
      </a:lvl5pPr>
      <a:lvl6pPr marL="25146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6pPr>
      <a:lvl7pPr marL="29718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7pPr>
      <a:lvl8pPr marL="34290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8pPr>
      <a:lvl9pPr marL="38862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그림 8"/>
          <p:cNvPicPr>
            <a:picLocks noChangeAspect="1"/>
          </p:cNvPicPr>
          <p:nvPr/>
        </p:nvPicPr>
        <p:blipFill rotWithShape="1">
          <a:blip r:embed="rId3"/>
          <a:srcRect/>
          <a:stretch>
            <a:fillRect/>
          </a:stretch>
        </p:blipFill>
        <p:spPr>
          <a:xfrm>
            <a:off x="0" y="0"/>
            <a:ext cx="12192000" cy="6870700"/>
          </a:xfrm>
          <a:prstGeom prst="rect">
            <a:avLst/>
          </a:prstGeom>
          <a:noFill/>
          <a:ln>
            <a:noFill/>
          </a:ln>
        </p:spPr>
      </p:pic>
      <p:sp>
        <p:nvSpPr>
          <p:cNvPr id="4" name="Rectangle 3"/>
          <p:cNvSpPr txBox="1">
            <a:spLocks noChangeArrowheads="1"/>
          </p:cNvSpPr>
          <p:nvPr/>
        </p:nvSpPr>
        <p:spPr>
          <a:xfrm>
            <a:off x="1747479" y="1124744"/>
            <a:ext cx="8932863" cy="1512168"/>
          </a:xfrm>
          <a:prstGeom prst="rect">
            <a:avLst/>
          </a:prstGeom>
          <a:noFill/>
          <a:ln w="9525">
            <a:noFill/>
            <a:miter/>
          </a:ln>
          <a:effectLst/>
        </p:spPr>
        <p:txBody>
          <a:bodyPr lIns="92075" tIns="46038" rIns="92075" bIns="46038"/>
          <a:lstStyle>
            <a:lvl1pPr marL="342900" indent="-342900" algn="l" rtl="0" eaLnBrk="0" fontAlgn="base" hangingPunct="0">
              <a:lnSpc>
                <a:spcPct val="120000"/>
              </a:lnSpc>
              <a:spcBef>
                <a:spcPct val="20000"/>
              </a:spcBef>
              <a:spcAft>
                <a:spcPct val="0"/>
              </a:spcAft>
              <a:buClr>
                <a:schemeClr val="accent1"/>
              </a:buClr>
              <a:buSzPct val="75000"/>
              <a:buFont typeface="Wingdings"/>
              <a:buChar char="Ø"/>
              <a:defRPr kumimoji="1" sz="2400" b="1">
                <a:solidFill>
                  <a:srgbClr val="0000CC"/>
                </a:solidFill>
                <a:latin typeface="+mn-lt"/>
                <a:ea typeface="+mn-ea"/>
                <a:cs typeface="+mn-cs"/>
              </a:defRPr>
            </a:lvl1pPr>
            <a:lvl2pPr marL="742950" indent="-285750" algn="l" rtl="0" eaLnBrk="0" fontAlgn="base" hangingPunct="0">
              <a:lnSpc>
                <a:spcPct val="120000"/>
              </a:lnSpc>
              <a:spcBef>
                <a:spcPct val="20000"/>
              </a:spcBef>
              <a:spcAft>
                <a:spcPct val="0"/>
              </a:spcAft>
              <a:buClr>
                <a:schemeClr val="tx2"/>
              </a:buClr>
              <a:buFont typeface="Wingdings"/>
              <a:buChar char="u"/>
              <a:defRPr kumimoji="1" sz="2000" b="1">
                <a:solidFill>
                  <a:srgbClr val="0000CC"/>
                </a:solidFill>
                <a:latin typeface="+mn-lt"/>
                <a:ea typeface="+mn-ea"/>
              </a:defRPr>
            </a:lvl2pPr>
            <a:lvl3pPr marL="1143000" indent="-228600" algn="l" rtl="0" eaLnBrk="0" fontAlgn="base" hangingPunct="0">
              <a:lnSpc>
                <a:spcPct val="120000"/>
              </a:lnSpc>
              <a:spcBef>
                <a:spcPct val="20000"/>
              </a:spcBef>
              <a:spcAft>
                <a:spcPct val="0"/>
              </a:spcAft>
              <a:buClr>
                <a:schemeClr val="tx2"/>
              </a:buClr>
              <a:buChar char="•"/>
              <a:defRPr kumimoji="1" sz="1900" b="1">
                <a:solidFill>
                  <a:srgbClr val="0000CC"/>
                </a:solidFill>
                <a:latin typeface="+mn-lt"/>
                <a:ea typeface="+mn-ea"/>
              </a:defRPr>
            </a:lvl3pPr>
            <a:lvl4pPr marL="1600200" indent="-228600" algn="l" rtl="0" eaLnBrk="0" fontAlgn="base" hangingPunct="0">
              <a:lnSpc>
                <a:spcPct val="120000"/>
              </a:lnSpc>
              <a:spcBef>
                <a:spcPct val="20000"/>
              </a:spcBef>
              <a:spcAft>
                <a:spcPct val="0"/>
              </a:spcAft>
              <a:buClr>
                <a:schemeClr val="tx2"/>
              </a:buClr>
              <a:buChar char="–"/>
              <a:defRPr kumimoji="1" sz="2000" b="1">
                <a:solidFill>
                  <a:srgbClr val="0000CC"/>
                </a:solidFill>
                <a:latin typeface="+mn-lt"/>
                <a:ea typeface="+mn-ea"/>
              </a:defRPr>
            </a:lvl4pPr>
            <a:lvl5pPr marL="2057400" indent="-228600" algn="l" rtl="0" eaLnBrk="0" fontAlgn="base" hangingPunct="0">
              <a:lnSpc>
                <a:spcPct val="120000"/>
              </a:lnSpc>
              <a:spcBef>
                <a:spcPct val="20000"/>
              </a:spcBef>
              <a:spcAft>
                <a:spcPct val="0"/>
              </a:spcAft>
              <a:buClr>
                <a:schemeClr val="tx2"/>
              </a:buClr>
              <a:buChar char="•"/>
              <a:defRPr kumimoji="1" sz="1600" b="1">
                <a:solidFill>
                  <a:srgbClr val="0000CC"/>
                </a:solidFill>
                <a:effectLst>
                  <a:outerShdw blurRad="38100" dist="38100" dir="2700000" algn="tl">
                    <a:srgbClr val="C0C0C0"/>
                  </a:outerShdw>
                </a:effectLst>
                <a:latin typeface="+mn-lt"/>
                <a:ea typeface="+mn-ea"/>
              </a:defRPr>
            </a:lvl5pPr>
            <a:lvl6pPr marL="25146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6pPr>
            <a:lvl7pPr marL="29718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7pPr>
            <a:lvl8pPr marL="34290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8pPr>
            <a:lvl9pPr marL="38862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9pPr>
          </a:lstStyle>
          <a:p>
            <a:pPr marL="0" indent="0" algn="ctr" eaLnBrk="1" latinLnBrk="1" hangingPunct="1">
              <a:lnSpc>
                <a:spcPct val="80000"/>
              </a:lnSpc>
              <a:buNone/>
              <a:defRPr/>
            </a:pPr>
            <a:endParaRPr lang="ko-KR" altLang="en-US" sz="2800" dirty="0">
              <a:solidFill>
                <a:srgbClr val="FFFF00"/>
              </a:solidFill>
              <a:ea typeface="바탕체"/>
            </a:endParaRPr>
          </a:p>
          <a:p>
            <a:pPr marL="0" indent="0" algn="ctr" eaLnBrk="1" latinLnBrk="1" hangingPunct="1">
              <a:lnSpc>
                <a:spcPct val="80000"/>
              </a:lnSpc>
              <a:buNone/>
              <a:defRPr/>
            </a:pPr>
            <a:endParaRPr lang="en-US" altLang="ko-KR" dirty="0">
              <a:solidFill>
                <a:srgbClr val="FFFF00"/>
              </a:solidFill>
              <a:ea typeface="바탕체"/>
            </a:endParaRPr>
          </a:p>
          <a:p>
            <a:pPr marL="0" indent="0" algn="ctr" eaLnBrk="1" latinLnBrk="1" hangingPunct="1">
              <a:lnSpc>
                <a:spcPct val="80000"/>
              </a:lnSpc>
              <a:buNone/>
              <a:defRPr/>
            </a:pPr>
            <a:endParaRPr lang="en-US" altLang="ko-KR" dirty="0">
              <a:solidFill>
                <a:srgbClr val="FFFF00"/>
              </a:solidFill>
              <a:ea typeface="바탕체"/>
            </a:endParaRPr>
          </a:p>
          <a:p>
            <a:pPr marL="0" indent="0" algn="ctr" eaLnBrk="1" latinLnBrk="1" hangingPunct="1">
              <a:lnSpc>
                <a:spcPct val="80000"/>
              </a:lnSpc>
              <a:buNone/>
              <a:defRPr/>
            </a:pPr>
            <a:endParaRPr lang="en-US" altLang="ko-KR" dirty="0">
              <a:solidFill>
                <a:srgbClr val="FFFF00"/>
              </a:solidFill>
              <a:ea typeface="바탕체"/>
            </a:endParaRPr>
          </a:p>
          <a:p>
            <a:pPr marL="0" indent="0" algn="ctr" eaLnBrk="1" latinLnBrk="1" hangingPunct="1">
              <a:lnSpc>
                <a:spcPct val="80000"/>
              </a:lnSpc>
              <a:buNone/>
              <a:defRPr/>
            </a:pPr>
            <a:endParaRPr lang="en-US" altLang="ko-KR" dirty="0">
              <a:solidFill>
                <a:srgbClr val="FFFF00"/>
              </a:solidFill>
              <a:ea typeface="바탕체"/>
            </a:endParaRPr>
          </a:p>
          <a:p>
            <a:pPr marL="0" indent="0" algn="ctr" eaLnBrk="1" latinLnBrk="1" hangingPunct="1">
              <a:lnSpc>
                <a:spcPct val="80000"/>
              </a:lnSpc>
              <a:buNone/>
              <a:defRPr/>
            </a:pPr>
            <a:endParaRPr lang="en-US" altLang="ko-KR" dirty="0">
              <a:solidFill>
                <a:srgbClr val="FFFF00"/>
              </a:solidFill>
              <a:ea typeface="바탕체"/>
            </a:endParaRPr>
          </a:p>
          <a:p>
            <a:pPr marL="0" indent="0" algn="ctr" eaLnBrk="1" latinLnBrk="1" hangingPunct="1">
              <a:lnSpc>
                <a:spcPct val="80000"/>
              </a:lnSpc>
              <a:buNone/>
              <a:defRPr/>
            </a:pPr>
            <a:endParaRPr lang="en-US" altLang="ko-KR" dirty="0">
              <a:solidFill>
                <a:srgbClr val="FFFF00"/>
              </a:solidFill>
              <a:ea typeface="바탕체"/>
            </a:endParaRPr>
          </a:p>
          <a:p>
            <a:pPr marL="0" indent="0" algn="ctr" eaLnBrk="1" latinLnBrk="1" hangingPunct="1">
              <a:lnSpc>
                <a:spcPct val="80000"/>
              </a:lnSpc>
              <a:buNone/>
              <a:defRPr/>
            </a:pPr>
            <a:endParaRPr lang="en-US" altLang="ko-KR" dirty="0">
              <a:solidFill>
                <a:srgbClr val="FFFF00"/>
              </a:solidFill>
              <a:ea typeface="바탕체"/>
            </a:endParaRPr>
          </a:p>
          <a:p>
            <a:pPr marL="0" indent="0" algn="ctr" eaLnBrk="1" latinLnBrk="1" hangingPunct="1">
              <a:lnSpc>
                <a:spcPct val="80000"/>
              </a:lnSpc>
              <a:buNone/>
              <a:defRPr/>
            </a:pPr>
            <a:endParaRPr lang="en-US" altLang="zh-CN" dirty="0">
              <a:solidFill>
                <a:srgbClr val="FFFF00"/>
              </a:solidFill>
              <a:ea typeface="바탕체"/>
            </a:endParaRPr>
          </a:p>
          <a:p>
            <a:pPr marL="0" indent="0" algn="ctr" eaLnBrk="1" latinLnBrk="1" hangingPunct="1">
              <a:lnSpc>
                <a:spcPct val="80000"/>
              </a:lnSpc>
              <a:buNone/>
              <a:defRPr/>
            </a:pPr>
            <a:endParaRPr lang="en-US" altLang="zh-CN" dirty="0">
              <a:solidFill>
                <a:srgbClr val="FFFF00"/>
              </a:solidFill>
              <a:ea typeface="바탕체"/>
            </a:endParaRPr>
          </a:p>
          <a:p>
            <a:pPr marL="0" indent="0" algn="ctr" eaLnBrk="1" latinLnBrk="1" hangingPunct="1">
              <a:lnSpc>
                <a:spcPct val="80000"/>
              </a:lnSpc>
              <a:buNone/>
              <a:defRPr/>
            </a:pPr>
            <a:endParaRPr lang="en-US" altLang="zh-CN" dirty="0">
              <a:solidFill>
                <a:srgbClr val="FFFF00"/>
              </a:solidFill>
              <a:ea typeface="바탕체"/>
            </a:endParaRPr>
          </a:p>
          <a:p>
            <a:pPr marL="0" indent="0" algn="ctr" eaLnBrk="1" latinLnBrk="1" hangingPunct="1">
              <a:lnSpc>
                <a:spcPct val="80000"/>
              </a:lnSpc>
              <a:buNone/>
              <a:defRPr/>
            </a:pPr>
            <a:endParaRPr lang="en-US" altLang="zh-CN" dirty="0">
              <a:solidFill>
                <a:srgbClr val="FFFF00"/>
              </a:solidFill>
              <a:ea typeface="바탕체"/>
            </a:endParaRPr>
          </a:p>
          <a:p>
            <a:pPr marL="0" indent="0" algn="ctr" eaLnBrk="1" latinLnBrk="1" hangingPunct="1">
              <a:lnSpc>
                <a:spcPct val="80000"/>
              </a:lnSpc>
              <a:buNone/>
              <a:defRPr/>
            </a:pPr>
            <a:r>
              <a:rPr lang="en-US" altLang="zh-CN" dirty="0">
                <a:solidFill>
                  <a:srgbClr val="FFFF00"/>
                </a:solidFill>
                <a:ea typeface="바탕체"/>
              </a:rPr>
              <a:t>September 30</a:t>
            </a:r>
            <a:r>
              <a:rPr lang="en-US" altLang="ko-KR" dirty="0">
                <a:solidFill>
                  <a:srgbClr val="FFFF00"/>
                </a:solidFill>
                <a:ea typeface="바탕체"/>
              </a:rPr>
              <a:t>, 2019</a:t>
            </a:r>
          </a:p>
          <a:p>
            <a:pPr marL="0" indent="0" algn="ctr" eaLnBrk="1" latinLnBrk="1" hangingPunct="1">
              <a:lnSpc>
                <a:spcPct val="80000"/>
              </a:lnSpc>
              <a:buNone/>
              <a:defRPr/>
            </a:pPr>
            <a:endParaRPr lang="en-US" altLang="ko-KR" sz="1000" dirty="0">
              <a:solidFill>
                <a:srgbClr val="FFFF00"/>
              </a:solidFill>
              <a:ea typeface="바탕체"/>
            </a:endParaRPr>
          </a:p>
          <a:p>
            <a:pPr marL="0" indent="0" algn="ctr" eaLnBrk="1" latinLnBrk="1" hangingPunct="1">
              <a:lnSpc>
                <a:spcPct val="80000"/>
              </a:lnSpc>
              <a:buNone/>
              <a:defRPr/>
            </a:pPr>
            <a:r>
              <a:rPr lang="en-US" altLang="ko-KR" dirty="0" err="1">
                <a:solidFill>
                  <a:srgbClr val="FFFF00"/>
                </a:solidFill>
                <a:ea typeface="바탕체"/>
              </a:rPr>
              <a:t>Jeju</a:t>
            </a:r>
            <a:r>
              <a:rPr lang="en-US" altLang="ko-KR" dirty="0">
                <a:solidFill>
                  <a:srgbClr val="FFFF00"/>
                </a:solidFill>
                <a:ea typeface="바탕체"/>
              </a:rPr>
              <a:t> National University</a:t>
            </a:r>
          </a:p>
          <a:p>
            <a:pPr marL="0" indent="0" algn="ctr" eaLnBrk="1" latinLnBrk="1" hangingPunct="1">
              <a:lnSpc>
                <a:spcPct val="80000"/>
              </a:lnSpc>
              <a:buNone/>
              <a:defRPr/>
            </a:pPr>
            <a:r>
              <a:rPr lang="en-US" altLang="ko-KR" dirty="0">
                <a:solidFill>
                  <a:srgbClr val="FFFF00"/>
                </a:solidFill>
                <a:ea typeface="바탕체"/>
              </a:rPr>
              <a:t> </a:t>
            </a:r>
          </a:p>
          <a:p>
            <a:pPr marL="0" indent="0" algn="ctr" eaLnBrk="1" latinLnBrk="1" hangingPunct="1">
              <a:lnSpc>
                <a:spcPct val="80000"/>
              </a:lnSpc>
              <a:buNone/>
              <a:defRPr/>
            </a:pPr>
            <a:endParaRPr lang="en-US" altLang="ko-KR" sz="1500" b="0" dirty="0">
              <a:solidFill>
                <a:srgbClr val="FFFF00"/>
              </a:solidFill>
              <a:ea typeface="신명조"/>
            </a:endParaRPr>
          </a:p>
        </p:txBody>
      </p:sp>
      <p:sp>
        <p:nvSpPr>
          <p:cNvPr id="5" name="Rectangle 9"/>
          <p:cNvSpPr txBox="1">
            <a:spLocks noChangeArrowheads="1"/>
          </p:cNvSpPr>
          <p:nvPr/>
        </p:nvSpPr>
        <p:spPr>
          <a:xfrm>
            <a:off x="1307725" y="1736812"/>
            <a:ext cx="9139103" cy="1188132"/>
          </a:xfrm>
          <a:prstGeom prst="rect">
            <a:avLst/>
          </a:prstGeom>
          <a:noFill/>
          <a:ln w="9525">
            <a:noFill/>
            <a:miter/>
          </a:ln>
          <a:effectLst/>
        </p:spPr>
        <p:txBody>
          <a:bodyPr lIns="92075" tIns="46038" rIns="92075" bIns="46038" anchor="b"/>
          <a:lstStyle>
            <a:lvl1pPr algn="l" rtl="0" eaLnBrk="0" fontAlgn="base" hangingPunct="0">
              <a:spcBef>
                <a:spcPct val="0"/>
              </a:spcBef>
              <a:spcAft>
                <a:spcPct val="0"/>
              </a:spcAft>
              <a:defRPr kumimoji="1" sz="3600">
                <a:solidFill>
                  <a:srgbClr val="0000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a:solidFill>
                  <a:srgbClr val="0000CC"/>
                </a:solidFill>
                <a:effectLst>
                  <a:outerShdw blurRad="38100" dist="38100" dir="2700000" algn="tl">
                    <a:srgbClr val="C0C0C0"/>
                  </a:outerShdw>
                </a:effectLst>
                <a:latin typeface="Arial"/>
                <a:ea typeface="돋움"/>
              </a:defRPr>
            </a:lvl2pPr>
            <a:lvl3pPr algn="l" rtl="0" eaLnBrk="0" fontAlgn="base" hangingPunct="0">
              <a:spcBef>
                <a:spcPct val="0"/>
              </a:spcBef>
              <a:spcAft>
                <a:spcPct val="0"/>
              </a:spcAft>
              <a:defRPr kumimoji="1" sz="3600">
                <a:solidFill>
                  <a:srgbClr val="0000CC"/>
                </a:solidFill>
                <a:effectLst>
                  <a:outerShdw blurRad="38100" dist="38100" dir="2700000" algn="tl">
                    <a:srgbClr val="C0C0C0"/>
                  </a:outerShdw>
                </a:effectLst>
                <a:latin typeface="Arial"/>
                <a:ea typeface="돋움"/>
              </a:defRPr>
            </a:lvl3pPr>
            <a:lvl4pPr algn="l" rtl="0" eaLnBrk="0" fontAlgn="base" hangingPunct="0">
              <a:spcBef>
                <a:spcPct val="0"/>
              </a:spcBef>
              <a:spcAft>
                <a:spcPct val="0"/>
              </a:spcAft>
              <a:defRPr kumimoji="1" sz="3600">
                <a:solidFill>
                  <a:srgbClr val="0000CC"/>
                </a:solidFill>
                <a:effectLst>
                  <a:outerShdw blurRad="38100" dist="38100" dir="2700000" algn="tl">
                    <a:srgbClr val="C0C0C0"/>
                  </a:outerShdw>
                </a:effectLst>
                <a:latin typeface="Arial"/>
                <a:ea typeface="돋움"/>
              </a:defRPr>
            </a:lvl4pPr>
            <a:lvl5pPr algn="l" rtl="0" eaLnBrk="0" fontAlgn="base" hangingPunct="0">
              <a:spcBef>
                <a:spcPct val="0"/>
              </a:spcBef>
              <a:spcAft>
                <a:spcPct val="0"/>
              </a:spcAft>
              <a:defRPr kumimoji="1" sz="3600">
                <a:solidFill>
                  <a:srgbClr val="0000CC"/>
                </a:solidFill>
                <a:effectLst>
                  <a:outerShdw blurRad="38100" dist="38100" dir="2700000" algn="tl">
                    <a:srgbClr val="C0C0C0"/>
                  </a:outerShdw>
                </a:effectLst>
                <a:latin typeface="Arial"/>
                <a:ea typeface="돋움"/>
              </a:defRPr>
            </a:lvl5pPr>
            <a:lvl6pPr marL="457200" algn="l" rtl="0" fontAlgn="base">
              <a:spcBef>
                <a:spcPct val="0"/>
              </a:spcBef>
              <a:spcAft>
                <a:spcPct val="0"/>
              </a:spcAft>
              <a:defRPr kumimoji="1" sz="3600">
                <a:solidFill>
                  <a:schemeClr val="tx2"/>
                </a:solidFill>
                <a:effectLst>
                  <a:outerShdw blurRad="38100" dist="38100" dir="2700000" algn="tl">
                    <a:srgbClr val="C0C0C0"/>
                  </a:outerShdw>
                </a:effectLst>
                <a:latin typeface="Arial"/>
                <a:ea typeface="돋움"/>
              </a:defRPr>
            </a:lvl6pPr>
            <a:lvl7pPr marL="914400" algn="l" rtl="0" fontAlgn="base">
              <a:spcBef>
                <a:spcPct val="0"/>
              </a:spcBef>
              <a:spcAft>
                <a:spcPct val="0"/>
              </a:spcAft>
              <a:defRPr kumimoji="1" sz="3600">
                <a:solidFill>
                  <a:schemeClr val="tx2"/>
                </a:solidFill>
                <a:effectLst>
                  <a:outerShdw blurRad="38100" dist="38100" dir="2700000" algn="tl">
                    <a:srgbClr val="C0C0C0"/>
                  </a:outerShdw>
                </a:effectLst>
                <a:latin typeface="Arial"/>
                <a:ea typeface="돋움"/>
              </a:defRPr>
            </a:lvl7pPr>
            <a:lvl8pPr marL="1371600" algn="l" rtl="0" fontAlgn="base">
              <a:spcBef>
                <a:spcPct val="0"/>
              </a:spcBef>
              <a:spcAft>
                <a:spcPct val="0"/>
              </a:spcAft>
              <a:defRPr kumimoji="1" sz="3600">
                <a:solidFill>
                  <a:schemeClr val="tx2"/>
                </a:solidFill>
                <a:effectLst>
                  <a:outerShdw blurRad="38100" dist="38100" dir="2700000" algn="tl">
                    <a:srgbClr val="C0C0C0"/>
                  </a:outerShdw>
                </a:effectLst>
                <a:latin typeface="Arial"/>
                <a:ea typeface="돋움"/>
              </a:defRPr>
            </a:lvl8pPr>
            <a:lvl9pPr marL="1828800" algn="l" rtl="0" fontAlgn="base">
              <a:spcBef>
                <a:spcPct val="0"/>
              </a:spcBef>
              <a:spcAft>
                <a:spcPct val="0"/>
              </a:spcAft>
              <a:defRPr kumimoji="1" sz="3600">
                <a:solidFill>
                  <a:schemeClr val="tx2"/>
                </a:solidFill>
                <a:effectLst>
                  <a:outerShdw blurRad="38100" dist="38100" dir="2700000" algn="tl">
                    <a:srgbClr val="C0C0C0"/>
                  </a:outerShdw>
                </a:effectLst>
                <a:latin typeface="Arial"/>
                <a:ea typeface="돋움"/>
              </a:defRPr>
            </a:lvl9pPr>
          </a:lstStyle>
          <a:p>
            <a:pPr algn="ctr" eaLnBrk="1" latinLnBrk="1" hangingPunct="1">
              <a:lnSpc>
                <a:spcPct val="150000"/>
              </a:lnSpc>
              <a:defRPr/>
            </a:pPr>
            <a:r>
              <a:rPr lang="en-US" altLang="ko-KR" sz="5000" b="1" dirty="0">
                <a:solidFill>
                  <a:srgbClr val="FFFF00"/>
                </a:solidFill>
                <a:effectLst/>
                <a:latin typeface="Times New Roman"/>
                <a:cs typeface="Times New Roman"/>
              </a:rPr>
              <a:t>Clinical Trial Blockchain (Draft) </a:t>
            </a:r>
          </a:p>
          <a:p>
            <a:pPr algn="ctr" eaLnBrk="1" latinLnBrk="1" hangingPunct="1">
              <a:defRPr/>
            </a:pPr>
            <a:r>
              <a:rPr lang="en-US" altLang="ko-KR" sz="5000" b="1" dirty="0">
                <a:solidFill>
                  <a:srgbClr val="FFFF00"/>
                </a:solidFill>
                <a:effectLst/>
                <a:latin typeface="Times New Roman"/>
                <a:cs typeface="Times New Roman"/>
              </a:rPr>
              <a:t>Development Results</a:t>
            </a:r>
            <a:endParaRPr lang="ko-KR" altLang="ko-KR" sz="5000" b="1" dirty="0">
              <a:solidFill>
                <a:srgbClr val="FFFF00"/>
              </a:solidFill>
              <a:effectLst/>
              <a:latin typeface="Times New Roman"/>
              <a:cs typeface="Times New Roman"/>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05C98-1807-4F66-8178-5F99476F969A}"/>
              </a:ext>
            </a:extLst>
          </p:cNvPr>
          <p:cNvSpPr>
            <a:spLocks noGrp="1"/>
          </p:cNvSpPr>
          <p:nvPr>
            <p:ph type="title"/>
          </p:nvPr>
        </p:nvSpPr>
        <p:spPr/>
        <p:txBody>
          <a:bodyPr/>
          <a:lstStyle/>
          <a:p>
            <a:r>
              <a:rPr lang="en-US" sz="2800" b="0" dirty="0">
                <a:solidFill>
                  <a:schemeClr val="accent2">
                    <a:lumMod val="75000"/>
                  </a:schemeClr>
                </a:solidFill>
              </a:rPr>
              <a:t>Fabric Network Configuration for Clinical Trial Blockchain </a:t>
            </a:r>
            <a:br>
              <a:rPr lang="en-US" sz="2800" b="0" dirty="0">
                <a:solidFill>
                  <a:schemeClr val="accent2">
                    <a:lumMod val="75000"/>
                  </a:schemeClr>
                </a:solidFill>
              </a:rPr>
            </a:br>
            <a:r>
              <a:rPr lang="en-US" sz="2800" b="0" dirty="0">
                <a:solidFill>
                  <a:schemeClr val="accent2">
                    <a:lumMod val="75000"/>
                  </a:schemeClr>
                </a:solidFill>
              </a:rPr>
              <a:t> – Network Topology</a:t>
            </a:r>
            <a:endParaRPr lang="en-US" sz="2800" dirty="0">
              <a:solidFill>
                <a:schemeClr val="accent2">
                  <a:lumMod val="75000"/>
                </a:schemeClr>
              </a:solidFill>
            </a:endParaRPr>
          </a:p>
        </p:txBody>
      </p:sp>
      <p:sp>
        <p:nvSpPr>
          <p:cNvPr id="3" name="内容占位符 2">
            <a:extLst>
              <a:ext uri="{FF2B5EF4-FFF2-40B4-BE49-F238E27FC236}">
                <a16:creationId xmlns:a16="http://schemas.microsoft.com/office/drawing/2014/main" id="{CAE83659-0038-4632-8F60-0C91B394BBF5}"/>
              </a:ext>
            </a:extLst>
          </p:cNvPr>
          <p:cNvSpPr>
            <a:spLocks noGrp="1"/>
          </p:cNvSpPr>
          <p:nvPr>
            <p:ph idx="1"/>
          </p:nvPr>
        </p:nvSpPr>
        <p:spPr>
          <a:xfrm>
            <a:off x="0" y="1268416"/>
            <a:ext cx="4583832" cy="5148916"/>
          </a:xfrm>
        </p:spPr>
        <p:txBody>
          <a:bodyPr/>
          <a:lstStyle/>
          <a:p>
            <a:pPr algn="just"/>
            <a:r>
              <a:rPr lang="en-US" sz="1600" b="0" dirty="0">
                <a:solidFill>
                  <a:schemeClr val="accent2">
                    <a:lumMod val="75000"/>
                  </a:schemeClr>
                </a:solidFill>
              </a:rPr>
              <a:t>The prototype network is made up of four organizations (Org1, Org2, Org3, Org4) in one channel. </a:t>
            </a:r>
          </a:p>
          <a:p>
            <a:pPr algn="just"/>
            <a:r>
              <a:rPr lang="en-US" sz="1600" b="0" dirty="0">
                <a:solidFill>
                  <a:schemeClr val="accent2">
                    <a:lumMod val="75000"/>
                  </a:schemeClr>
                </a:solidFill>
              </a:rPr>
              <a:t>Org1 represents company, Org2 represents home, Org3 represents hospital, Org4 represents CRO.</a:t>
            </a:r>
          </a:p>
          <a:p>
            <a:pPr algn="just"/>
            <a:r>
              <a:rPr lang="en-US" sz="1600" b="0" dirty="0">
                <a:solidFill>
                  <a:schemeClr val="accent2">
                    <a:lumMod val="75000"/>
                  </a:schemeClr>
                </a:solidFill>
              </a:rPr>
              <a:t>The organization Org1 uses the domain name org1.example.com. The Membership Services Provider (MSP) for Org1 is called Org1MSP. The rest organizations are defined in the same manner. </a:t>
            </a:r>
          </a:p>
          <a:p>
            <a:pPr algn="just"/>
            <a:endParaRPr lang="en-US" sz="1600" b="0" dirty="0">
              <a:solidFill>
                <a:schemeClr val="accent2">
                  <a:lumMod val="75000"/>
                </a:schemeClr>
              </a:solidFill>
            </a:endParaRPr>
          </a:p>
          <a:p>
            <a:pPr marL="0" indent="0" algn="just">
              <a:buNone/>
            </a:pPr>
            <a:endParaRPr lang="en-US" sz="1600" b="0" dirty="0">
              <a:solidFill>
                <a:schemeClr val="accent2">
                  <a:lumMod val="75000"/>
                </a:schemeClr>
              </a:solidFill>
            </a:endParaRPr>
          </a:p>
          <a:p>
            <a:pPr marL="400050" lvl="1" indent="0" algn="just">
              <a:buNone/>
            </a:pPr>
            <a:endParaRPr lang="en-US" sz="1200" b="0" dirty="0">
              <a:solidFill>
                <a:schemeClr val="accent2">
                  <a:lumMod val="75000"/>
                </a:schemeClr>
              </a:solidFill>
            </a:endParaRPr>
          </a:p>
          <a:p>
            <a:pPr marL="0" indent="0" algn="just">
              <a:buNone/>
            </a:pPr>
            <a:endParaRPr lang="en-US" sz="1600" b="0" dirty="0">
              <a:solidFill>
                <a:schemeClr val="accent2">
                  <a:lumMod val="75000"/>
                </a:schemeClr>
              </a:solidFill>
            </a:endParaRPr>
          </a:p>
        </p:txBody>
      </p:sp>
      <p:pic>
        <p:nvPicPr>
          <p:cNvPr id="5" name="图片 4">
            <a:extLst>
              <a:ext uri="{FF2B5EF4-FFF2-40B4-BE49-F238E27FC236}">
                <a16:creationId xmlns:a16="http://schemas.microsoft.com/office/drawing/2014/main" id="{42593683-00C6-413A-BDA0-E206A1E0CF45}"/>
              </a:ext>
            </a:extLst>
          </p:cNvPr>
          <p:cNvPicPr>
            <a:picLocks noChangeAspect="1"/>
          </p:cNvPicPr>
          <p:nvPr/>
        </p:nvPicPr>
        <p:blipFill>
          <a:blip r:embed="rId2"/>
          <a:stretch>
            <a:fillRect/>
          </a:stretch>
        </p:blipFill>
        <p:spPr>
          <a:xfrm>
            <a:off x="10056440" y="106079"/>
            <a:ext cx="2016224" cy="1599074"/>
          </a:xfrm>
          <a:prstGeom prst="rect">
            <a:avLst/>
          </a:prstGeom>
        </p:spPr>
      </p:pic>
      <p:pic>
        <p:nvPicPr>
          <p:cNvPr id="6" name="图片 5">
            <a:extLst>
              <a:ext uri="{FF2B5EF4-FFF2-40B4-BE49-F238E27FC236}">
                <a16:creationId xmlns:a16="http://schemas.microsoft.com/office/drawing/2014/main" id="{BC96FF61-77C6-4BE1-ADE6-815541E8F648}"/>
              </a:ext>
            </a:extLst>
          </p:cNvPr>
          <p:cNvPicPr>
            <a:picLocks noChangeAspect="1"/>
          </p:cNvPicPr>
          <p:nvPr/>
        </p:nvPicPr>
        <p:blipFill>
          <a:blip r:embed="rId3"/>
          <a:stretch>
            <a:fillRect/>
          </a:stretch>
        </p:blipFill>
        <p:spPr>
          <a:xfrm>
            <a:off x="4799856" y="2941155"/>
            <a:ext cx="7474075" cy="3925018"/>
          </a:xfrm>
          <a:prstGeom prst="rect">
            <a:avLst/>
          </a:prstGeom>
        </p:spPr>
      </p:pic>
    </p:spTree>
    <p:extLst>
      <p:ext uri="{BB962C8B-B14F-4D97-AF65-F5344CB8AC3E}">
        <p14:creationId xmlns:p14="http://schemas.microsoft.com/office/powerpoint/2010/main" val="15236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E83659-0038-4632-8F60-0C91B394BBF5}"/>
              </a:ext>
            </a:extLst>
          </p:cNvPr>
          <p:cNvSpPr>
            <a:spLocks noGrp="1"/>
          </p:cNvSpPr>
          <p:nvPr>
            <p:ph idx="1"/>
          </p:nvPr>
        </p:nvSpPr>
        <p:spPr>
          <a:xfrm>
            <a:off x="0" y="1268416"/>
            <a:ext cx="4583832" cy="5148916"/>
          </a:xfrm>
        </p:spPr>
        <p:txBody>
          <a:bodyPr/>
          <a:lstStyle/>
          <a:p>
            <a:pPr marL="0" indent="0" algn="just">
              <a:buNone/>
            </a:pPr>
            <a:r>
              <a:rPr lang="en-US" sz="1400" dirty="0"/>
              <a:t>The Hyperledger Fabric network is made up of several components:</a:t>
            </a:r>
          </a:p>
          <a:p>
            <a:pPr algn="just"/>
            <a:r>
              <a:rPr lang="en-US" sz="1400" dirty="0"/>
              <a:t>Org 1:</a:t>
            </a:r>
          </a:p>
          <a:p>
            <a:pPr lvl="1" algn="just"/>
            <a:r>
              <a:rPr lang="en-US" sz="1200" b="0" dirty="0"/>
              <a:t>Two peer nodes for Org1, named peer0.org1.example.com (7051) and peer1.org1.example.com (8051)</a:t>
            </a:r>
          </a:p>
          <a:p>
            <a:pPr lvl="1" algn="just"/>
            <a:r>
              <a:rPr lang="en-US" sz="1200" b="0" dirty="0"/>
              <a:t>A single CA for Org1, named ca.org1.example.com (7054)</a:t>
            </a:r>
          </a:p>
          <a:p>
            <a:pPr lvl="1" algn="just"/>
            <a:r>
              <a:rPr lang="en-US" sz="1200" b="0" dirty="0"/>
              <a:t>Two couch </a:t>
            </a:r>
            <a:r>
              <a:rPr lang="en-US" sz="1200" b="0" dirty="0" err="1"/>
              <a:t>db</a:t>
            </a:r>
            <a:r>
              <a:rPr lang="en-US" sz="1200" b="0" dirty="0"/>
              <a:t> for Org1, named couchdb0 (5984) and couchdb1 (6984)</a:t>
            </a:r>
          </a:p>
          <a:p>
            <a:pPr lvl="1" algn="just"/>
            <a:r>
              <a:rPr lang="en-US" sz="1200" b="0" dirty="0"/>
              <a:t>A single </a:t>
            </a:r>
            <a:r>
              <a:rPr lang="en-US" sz="1200" b="0" dirty="0" err="1"/>
              <a:t>orderer</a:t>
            </a:r>
            <a:r>
              <a:rPr lang="en-US" sz="1200" b="0" dirty="0"/>
              <a:t> node, named orderer.example.com (7050)</a:t>
            </a:r>
          </a:p>
          <a:p>
            <a:pPr algn="just"/>
            <a:r>
              <a:rPr lang="en-US" sz="1400" dirty="0"/>
              <a:t>Org 2:</a:t>
            </a:r>
          </a:p>
          <a:p>
            <a:pPr lvl="1" algn="just"/>
            <a:r>
              <a:rPr lang="en-US" sz="1200" b="0" dirty="0"/>
              <a:t>Two peer nodes for Org2, named peer0.org2.example.com (8051) and peer1.org2.example.com (9051)</a:t>
            </a:r>
          </a:p>
          <a:p>
            <a:pPr lvl="1" algn="just"/>
            <a:r>
              <a:rPr lang="en-US" sz="1200" b="0" dirty="0"/>
              <a:t>A single CA for Org2, named ca.org2.example.com (8054)</a:t>
            </a:r>
          </a:p>
          <a:p>
            <a:pPr lvl="1" algn="just"/>
            <a:r>
              <a:rPr lang="en-US" sz="1200" b="0" dirty="0"/>
              <a:t>Two couch </a:t>
            </a:r>
            <a:r>
              <a:rPr lang="en-US" sz="1200" b="0" dirty="0" err="1"/>
              <a:t>db</a:t>
            </a:r>
            <a:r>
              <a:rPr lang="en-US" sz="1200" b="0" dirty="0"/>
              <a:t> for Org2, named couchdb2 (7984) and couchdb3 (8984)</a:t>
            </a:r>
          </a:p>
          <a:p>
            <a:pPr lvl="1" algn="just"/>
            <a:r>
              <a:rPr lang="en-US" sz="1200" b="0" dirty="0"/>
              <a:t>A single </a:t>
            </a:r>
            <a:r>
              <a:rPr lang="en-US" sz="1200" b="0" dirty="0" err="1"/>
              <a:t>orderer</a:t>
            </a:r>
            <a:r>
              <a:rPr lang="en-US" sz="1200" b="0" dirty="0"/>
              <a:t> node, named orderer.example.com (7050)</a:t>
            </a:r>
          </a:p>
          <a:p>
            <a:pPr marL="0" indent="0" algn="just">
              <a:buNone/>
            </a:pPr>
            <a:endParaRPr lang="en-US" sz="1400" b="0" dirty="0"/>
          </a:p>
          <a:p>
            <a:pPr marL="400050" lvl="1" indent="0" algn="just">
              <a:buNone/>
            </a:pPr>
            <a:endParaRPr lang="en-US" sz="1400" b="0" dirty="0"/>
          </a:p>
          <a:p>
            <a:pPr marL="0" indent="0" algn="just">
              <a:buNone/>
            </a:pPr>
            <a:endParaRPr lang="en-US" sz="1800" b="0" dirty="0"/>
          </a:p>
        </p:txBody>
      </p:sp>
      <p:pic>
        <p:nvPicPr>
          <p:cNvPr id="5" name="图片 4">
            <a:extLst>
              <a:ext uri="{FF2B5EF4-FFF2-40B4-BE49-F238E27FC236}">
                <a16:creationId xmlns:a16="http://schemas.microsoft.com/office/drawing/2014/main" id="{42593683-00C6-413A-BDA0-E206A1E0CF45}"/>
              </a:ext>
            </a:extLst>
          </p:cNvPr>
          <p:cNvPicPr>
            <a:picLocks noChangeAspect="1"/>
          </p:cNvPicPr>
          <p:nvPr/>
        </p:nvPicPr>
        <p:blipFill>
          <a:blip r:embed="rId2"/>
          <a:stretch>
            <a:fillRect/>
          </a:stretch>
        </p:blipFill>
        <p:spPr>
          <a:xfrm>
            <a:off x="10169853" y="0"/>
            <a:ext cx="2016224" cy="1599074"/>
          </a:xfrm>
          <a:prstGeom prst="rect">
            <a:avLst/>
          </a:prstGeom>
        </p:spPr>
      </p:pic>
      <p:sp>
        <p:nvSpPr>
          <p:cNvPr id="7" name="标题 6">
            <a:extLst>
              <a:ext uri="{FF2B5EF4-FFF2-40B4-BE49-F238E27FC236}">
                <a16:creationId xmlns:a16="http://schemas.microsoft.com/office/drawing/2014/main" id="{2F42107D-37A9-41EC-8607-7B6CC1382200}"/>
              </a:ext>
            </a:extLst>
          </p:cNvPr>
          <p:cNvSpPr>
            <a:spLocks noGrp="1"/>
          </p:cNvSpPr>
          <p:nvPr>
            <p:ph type="title"/>
          </p:nvPr>
        </p:nvSpPr>
        <p:spPr/>
        <p:txBody>
          <a:bodyPr/>
          <a:lstStyle/>
          <a:p>
            <a:r>
              <a:rPr lang="en-US" sz="2800" b="0" dirty="0">
                <a:solidFill>
                  <a:schemeClr val="accent6"/>
                </a:solidFill>
              </a:rPr>
              <a:t>Fabric Network Configuration for Clinical Trial Blockchain</a:t>
            </a:r>
            <a:br>
              <a:rPr lang="en-US" sz="2800" b="0" dirty="0">
                <a:solidFill>
                  <a:schemeClr val="accent6"/>
                </a:solidFill>
              </a:rPr>
            </a:br>
            <a:r>
              <a:rPr lang="en-US" sz="2800" b="0" dirty="0">
                <a:solidFill>
                  <a:schemeClr val="accent6"/>
                </a:solidFill>
              </a:rPr>
              <a:t>  – Network Components</a:t>
            </a:r>
            <a:endParaRPr lang="en-US" sz="2800" b="0" dirty="0">
              <a:solidFill>
                <a:schemeClr val="accent6"/>
              </a:solidFill>
              <a:effectLst/>
            </a:endParaRPr>
          </a:p>
        </p:txBody>
      </p:sp>
      <p:sp>
        <p:nvSpPr>
          <p:cNvPr id="9" name="内容占位符 2">
            <a:extLst>
              <a:ext uri="{FF2B5EF4-FFF2-40B4-BE49-F238E27FC236}">
                <a16:creationId xmlns:a16="http://schemas.microsoft.com/office/drawing/2014/main" id="{6985DB59-B2C5-4E0B-97A4-31596A9B7AA5}"/>
              </a:ext>
            </a:extLst>
          </p:cNvPr>
          <p:cNvSpPr txBox="1">
            <a:spLocks/>
          </p:cNvSpPr>
          <p:nvPr/>
        </p:nvSpPr>
        <p:spPr bwMode="auto">
          <a:xfrm>
            <a:off x="4871864" y="1268416"/>
            <a:ext cx="5544616" cy="547295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0000CC"/>
              </a:buClr>
              <a:buSzPct val="75000"/>
              <a:buFont typeface="Wingdings" pitchFamily="2" charset="2"/>
              <a:buChar char="Ø"/>
              <a:defRPr kumimoji="1" sz="2800" b="1">
                <a:solidFill>
                  <a:srgbClr val="0000CC"/>
                </a:solidFill>
                <a:latin typeface="+mn-lt"/>
                <a:ea typeface="+mn-ea"/>
                <a:cs typeface="+mn-cs"/>
              </a:defRPr>
            </a:lvl1pPr>
            <a:lvl2pPr marL="742950" indent="-285750" algn="l" rtl="0" eaLnBrk="0" fontAlgn="base" hangingPunct="0">
              <a:lnSpc>
                <a:spcPct val="120000"/>
              </a:lnSpc>
              <a:spcBef>
                <a:spcPct val="20000"/>
              </a:spcBef>
              <a:spcAft>
                <a:spcPct val="0"/>
              </a:spcAft>
              <a:buClr>
                <a:srgbClr val="0000CC"/>
              </a:buClr>
              <a:buFont typeface="Wingdings" panose="05000000000000000000" pitchFamily="2" charset="2"/>
              <a:buChar char="u"/>
              <a:defRPr kumimoji="1" sz="2400" b="1">
                <a:solidFill>
                  <a:srgbClr val="0000CC"/>
                </a:solidFill>
                <a:latin typeface="+mn-lt"/>
                <a:ea typeface="+mn-ea"/>
              </a:defRPr>
            </a:lvl2pPr>
            <a:lvl3pPr marL="1143000" indent="-228600" algn="l" rtl="0" eaLnBrk="0" fontAlgn="base" hangingPunct="0">
              <a:lnSpc>
                <a:spcPct val="120000"/>
              </a:lnSpc>
              <a:spcBef>
                <a:spcPct val="20000"/>
              </a:spcBef>
              <a:spcAft>
                <a:spcPct val="0"/>
              </a:spcAft>
              <a:buClr>
                <a:schemeClr val="tx2"/>
              </a:buClr>
              <a:buChar char="•"/>
              <a:defRPr kumimoji="1" sz="2400" b="1">
                <a:solidFill>
                  <a:srgbClr val="0000CC"/>
                </a:solidFill>
                <a:latin typeface="+mn-lt"/>
                <a:ea typeface="+mn-ea"/>
              </a:defRPr>
            </a:lvl3pPr>
            <a:lvl4pPr marL="1600200" indent="-228600" algn="l" rtl="0" eaLnBrk="0" fontAlgn="base" hangingPunct="0">
              <a:lnSpc>
                <a:spcPct val="120000"/>
              </a:lnSpc>
              <a:spcBef>
                <a:spcPct val="20000"/>
              </a:spcBef>
              <a:spcAft>
                <a:spcPct val="0"/>
              </a:spcAft>
              <a:buClr>
                <a:schemeClr val="tx2"/>
              </a:buClr>
              <a:buChar char="–"/>
              <a:defRPr kumimoji="1" sz="2400" b="1">
                <a:solidFill>
                  <a:srgbClr val="0000CC"/>
                </a:solidFill>
                <a:latin typeface="+mn-lt"/>
                <a:ea typeface="+mn-ea"/>
              </a:defRPr>
            </a:lvl4pPr>
            <a:lvl5pPr marL="2057400" indent="-228600" algn="l" rtl="0" eaLnBrk="0" fontAlgn="base" hangingPunct="0">
              <a:lnSpc>
                <a:spcPct val="120000"/>
              </a:lnSpc>
              <a:spcBef>
                <a:spcPct val="20000"/>
              </a:spcBef>
              <a:spcAft>
                <a:spcPct val="0"/>
              </a:spcAft>
              <a:buClr>
                <a:schemeClr val="tx2"/>
              </a:buClr>
              <a:buChar char="•"/>
              <a:defRPr kumimoji="1" sz="1800" b="1">
                <a:solidFill>
                  <a:srgbClr val="0000CC"/>
                </a:solidFill>
                <a:effectLst>
                  <a:outerShdw blurRad="38100" dist="38100" dir="2700000" algn="tl">
                    <a:srgbClr val="C0C0C0"/>
                  </a:outerShdw>
                </a:effectLst>
                <a:latin typeface="+mn-lt"/>
                <a:ea typeface="+mn-ea"/>
              </a:defRPr>
            </a:lvl5pPr>
            <a:lvl6pPr marL="25146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6pPr>
            <a:lvl7pPr marL="29718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7pPr>
            <a:lvl8pPr marL="34290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8pPr>
            <a:lvl9pPr marL="38862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9pPr>
          </a:lstStyle>
          <a:p>
            <a:pPr algn="just"/>
            <a:r>
              <a:rPr lang="en-US" sz="1400" kern="0" dirty="0"/>
              <a:t>Org 3:</a:t>
            </a:r>
          </a:p>
          <a:p>
            <a:pPr lvl="1" algn="just"/>
            <a:r>
              <a:rPr lang="en-US" sz="1200" b="0" kern="0" dirty="0"/>
              <a:t>Two peer nodes for Org3, named peer0.org3.example.com (10051) and peer1.org3.example.com (11051)</a:t>
            </a:r>
          </a:p>
          <a:p>
            <a:pPr lvl="1" algn="just"/>
            <a:r>
              <a:rPr lang="en-US" sz="1200" b="0" kern="0" dirty="0"/>
              <a:t>A single CA for Org3, named ca.org1.example.com (9054)</a:t>
            </a:r>
          </a:p>
          <a:p>
            <a:pPr lvl="1" algn="just"/>
            <a:r>
              <a:rPr lang="en-US" sz="1200" b="0" kern="0" dirty="0"/>
              <a:t>Two couch </a:t>
            </a:r>
            <a:r>
              <a:rPr lang="en-US" sz="1200" b="0" kern="0" dirty="0" err="1"/>
              <a:t>db</a:t>
            </a:r>
            <a:r>
              <a:rPr lang="en-US" sz="1200" b="0" kern="0" dirty="0"/>
              <a:t> for Org3, named couchdb4 (9984) and couchdb5 (10084)</a:t>
            </a:r>
          </a:p>
          <a:p>
            <a:pPr lvl="1" algn="just"/>
            <a:r>
              <a:rPr lang="en-US" sz="1200" b="0" kern="0" dirty="0"/>
              <a:t>A single </a:t>
            </a:r>
            <a:r>
              <a:rPr lang="en-US" sz="1200" b="0" kern="0" dirty="0" err="1"/>
              <a:t>orderer</a:t>
            </a:r>
            <a:r>
              <a:rPr lang="en-US" sz="1200" b="0" kern="0" dirty="0"/>
              <a:t> node, named orderer.example.com (7050)</a:t>
            </a:r>
          </a:p>
          <a:p>
            <a:pPr algn="just"/>
            <a:r>
              <a:rPr lang="en-US" sz="1400" kern="0" dirty="0"/>
              <a:t>Org 4:</a:t>
            </a:r>
          </a:p>
          <a:p>
            <a:pPr lvl="1" algn="just"/>
            <a:r>
              <a:rPr lang="en-US" sz="1200" b="0" kern="0" dirty="0"/>
              <a:t>Two peer nodes for Org4, named peer0.org4.example.com (12051) and peer1.org4.example.com (13051)</a:t>
            </a:r>
          </a:p>
          <a:p>
            <a:pPr lvl="1" algn="just"/>
            <a:r>
              <a:rPr lang="en-US" sz="1200" b="0" kern="0" dirty="0"/>
              <a:t>A single CA for Org4, named ca.org4.example.com (10054)</a:t>
            </a:r>
          </a:p>
          <a:p>
            <a:pPr lvl="1" algn="just"/>
            <a:r>
              <a:rPr lang="en-US" sz="1200" b="0" kern="0" dirty="0"/>
              <a:t>Two couch </a:t>
            </a:r>
            <a:r>
              <a:rPr lang="en-US" sz="1200" b="0" kern="0" dirty="0" err="1"/>
              <a:t>db</a:t>
            </a:r>
            <a:r>
              <a:rPr lang="en-US" sz="1200" b="0" kern="0" dirty="0"/>
              <a:t> for Org4, named couchdb6 (11084) and couchdb7 (12084)</a:t>
            </a:r>
          </a:p>
          <a:p>
            <a:pPr lvl="1" algn="just"/>
            <a:r>
              <a:rPr lang="en-US" sz="1200" b="0" kern="0" dirty="0"/>
              <a:t>A single </a:t>
            </a:r>
            <a:r>
              <a:rPr lang="en-US" sz="1200" b="0" kern="0" dirty="0" err="1"/>
              <a:t>orderer</a:t>
            </a:r>
            <a:r>
              <a:rPr lang="en-US" sz="1200" b="0" kern="0" dirty="0"/>
              <a:t> node, named orderer.example.com (7050)</a:t>
            </a:r>
          </a:p>
          <a:p>
            <a:pPr algn="just"/>
            <a:r>
              <a:rPr lang="en-US" sz="1400" b="0" kern="0" dirty="0"/>
              <a:t>These components are running inside Docker containers. When running Hyperledger Composer within a Docker container, the names above (e.g. peer0.org1.example.com) can be used to interact with the Hyperledger Fabric network.</a:t>
            </a:r>
          </a:p>
          <a:p>
            <a:pPr algn="just"/>
            <a:r>
              <a:rPr lang="en-US" sz="1400" b="0" kern="0" dirty="0"/>
              <a:t>All of the network components are secured using TLS to encrypt communications. The CA certificates are needed in order to connect to those network components. The CA certificates can be found in the directory containing the byfn.sh script.</a:t>
            </a:r>
          </a:p>
          <a:p>
            <a:pPr marL="0" indent="0" algn="just">
              <a:buFont typeface="Wingdings" pitchFamily="2" charset="2"/>
              <a:buNone/>
            </a:pPr>
            <a:endParaRPr lang="en-US" sz="1400" b="0" kern="0" dirty="0"/>
          </a:p>
          <a:p>
            <a:pPr marL="400050" lvl="1" indent="0" algn="just">
              <a:buFont typeface="Wingdings" panose="05000000000000000000" pitchFamily="2" charset="2"/>
              <a:buNone/>
            </a:pPr>
            <a:endParaRPr lang="en-US" sz="1400" b="0" kern="0" dirty="0"/>
          </a:p>
          <a:p>
            <a:pPr marL="0" indent="0" algn="just">
              <a:buFont typeface="Wingdings" pitchFamily="2" charset="2"/>
              <a:buNone/>
            </a:pPr>
            <a:endParaRPr lang="en-US" sz="1800" b="0" kern="0" dirty="0"/>
          </a:p>
        </p:txBody>
      </p:sp>
    </p:spTree>
    <p:extLst>
      <p:ext uri="{BB962C8B-B14F-4D97-AF65-F5344CB8AC3E}">
        <p14:creationId xmlns:p14="http://schemas.microsoft.com/office/powerpoint/2010/main" val="1501648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4220BF2-8359-4F0C-8857-F6B1A116B9A8}"/>
              </a:ext>
            </a:extLst>
          </p:cNvPr>
          <p:cNvSpPr/>
          <p:nvPr/>
        </p:nvSpPr>
        <p:spPr>
          <a:xfrm>
            <a:off x="371364" y="2312876"/>
            <a:ext cx="5364596" cy="64807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제목 1">
            <a:extLst>
              <a:ext uri="{FF2B5EF4-FFF2-40B4-BE49-F238E27FC236}">
                <a16:creationId xmlns:a16="http://schemas.microsoft.com/office/drawing/2014/main" id="{A0A8250F-9150-434C-A79C-C8C8CEA8EEB1}"/>
              </a:ext>
            </a:extLst>
          </p:cNvPr>
          <p:cNvSpPr>
            <a:spLocks noGrp="1"/>
          </p:cNvSpPr>
          <p:nvPr>
            <p:ph type="title"/>
          </p:nvPr>
        </p:nvSpPr>
        <p:spPr/>
        <p:txBody>
          <a:bodyPr/>
          <a:lstStyle/>
          <a:p>
            <a:r>
              <a:rPr lang="en-US" altLang="ko-KR" sz="2800" b="0" dirty="0">
                <a:solidFill>
                  <a:schemeClr val="accent2">
                    <a:lumMod val="75000"/>
                  </a:schemeClr>
                </a:solidFill>
              </a:rPr>
              <a:t>Before Starting </a:t>
            </a:r>
            <a:endParaRPr lang="ko-KR" altLang="en-US" sz="2800" b="0" dirty="0">
              <a:solidFill>
                <a:schemeClr val="accent2">
                  <a:lumMod val="75000"/>
                </a:schemeClr>
              </a:solidFill>
            </a:endParaRPr>
          </a:p>
        </p:txBody>
      </p:sp>
      <p:sp>
        <p:nvSpPr>
          <p:cNvPr id="3" name="내용 개체 틀 2">
            <a:extLst>
              <a:ext uri="{FF2B5EF4-FFF2-40B4-BE49-F238E27FC236}">
                <a16:creationId xmlns:a16="http://schemas.microsoft.com/office/drawing/2014/main" id="{B5491BAB-2E64-4728-9AC5-68E6B9A22420}"/>
              </a:ext>
            </a:extLst>
          </p:cNvPr>
          <p:cNvSpPr>
            <a:spLocks noGrp="1"/>
          </p:cNvSpPr>
          <p:nvPr>
            <p:ph idx="1"/>
          </p:nvPr>
        </p:nvSpPr>
        <p:spPr>
          <a:xfrm>
            <a:off x="0" y="1268416"/>
            <a:ext cx="11568608" cy="5076908"/>
          </a:xfrm>
        </p:spPr>
        <p:txBody>
          <a:bodyPr/>
          <a:lstStyle/>
          <a:p>
            <a:r>
              <a:rPr lang="en-US" altLang="ko-KR" sz="1600" b="0" dirty="0" err="1">
                <a:solidFill>
                  <a:schemeClr val="accent2">
                    <a:lumMod val="75000"/>
                  </a:schemeClr>
                </a:solidFill>
              </a:rPr>
              <a:t>Uncompress</a:t>
            </a:r>
            <a:r>
              <a:rPr lang="en-US" altLang="ko-KR" sz="1600" b="0" dirty="0">
                <a:solidFill>
                  <a:schemeClr val="accent2">
                    <a:lumMod val="75000"/>
                  </a:schemeClr>
                </a:solidFill>
              </a:rPr>
              <a:t> the clinical-trial-</a:t>
            </a:r>
            <a:r>
              <a:rPr lang="en-US" altLang="ko-KR" sz="1600" b="0" dirty="0" err="1">
                <a:solidFill>
                  <a:schemeClr val="accent2">
                    <a:lumMod val="75000"/>
                  </a:schemeClr>
                </a:solidFill>
              </a:rPr>
              <a:t>network.rar</a:t>
            </a:r>
            <a:r>
              <a:rPr lang="en-US" altLang="ko-KR" sz="1600" b="0" dirty="0">
                <a:solidFill>
                  <a:schemeClr val="accent2">
                    <a:lumMod val="75000"/>
                  </a:schemeClr>
                </a:solidFill>
              </a:rPr>
              <a:t> file</a:t>
            </a:r>
          </a:p>
          <a:p>
            <a:r>
              <a:rPr lang="en-US" altLang="ko-KR" sz="1600" b="0" dirty="0">
                <a:solidFill>
                  <a:schemeClr val="accent2">
                    <a:lumMod val="75000"/>
                  </a:schemeClr>
                </a:solidFill>
              </a:rPr>
              <a:t>Copy the clinical-trial-network directory into the fabric root directory (e.g., fabric-dev-servers)</a:t>
            </a:r>
          </a:p>
          <a:p>
            <a:r>
              <a:rPr lang="en-US" altLang="ko-KR" sz="1600" b="0" dirty="0">
                <a:solidFill>
                  <a:schemeClr val="accent2">
                    <a:lumMod val="75000"/>
                  </a:schemeClr>
                </a:solidFill>
              </a:rPr>
              <a:t>Download the platform binaries, including </a:t>
            </a:r>
            <a:r>
              <a:rPr lang="en-US" altLang="ko-KR" sz="1600" b="0" dirty="0" err="1">
                <a:solidFill>
                  <a:schemeClr val="accent2">
                    <a:lumMod val="75000"/>
                  </a:schemeClr>
                </a:solidFill>
              </a:rPr>
              <a:t>cryptogen</a:t>
            </a:r>
            <a:r>
              <a:rPr lang="en-US" altLang="ko-KR" sz="1600" b="0" dirty="0">
                <a:solidFill>
                  <a:schemeClr val="accent2">
                    <a:lumMod val="75000"/>
                  </a:schemeClr>
                </a:solidFill>
              </a:rPr>
              <a:t> using the following command (three parameters needed):</a:t>
            </a:r>
          </a:p>
          <a:p>
            <a:r>
              <a:rPr lang="en-US" altLang="ko-KR" sz="1600" b="0" dirty="0">
                <a:solidFill>
                  <a:srgbClr val="FF0000"/>
                </a:solidFill>
              </a:rPr>
              <a:t>curl -</a:t>
            </a:r>
            <a:r>
              <a:rPr lang="en-US" altLang="ko-KR" sz="1600" b="0" dirty="0" err="1">
                <a:solidFill>
                  <a:srgbClr val="FF0000"/>
                </a:solidFill>
              </a:rPr>
              <a:t>sSL</a:t>
            </a:r>
            <a:r>
              <a:rPr lang="en-US" altLang="ko-KR" sz="1600" b="0" dirty="0">
                <a:solidFill>
                  <a:srgbClr val="FF0000"/>
                </a:solidFill>
              </a:rPr>
              <a:t> http://bit.ly/2ysbOFE | bash -s 1.4.2 1.4.2 0.4.15</a:t>
            </a:r>
            <a:endParaRPr lang="en-US" altLang="ko-KR" sz="1600" b="0" dirty="0">
              <a:solidFill>
                <a:srgbClr val="FF0000"/>
              </a:solidFill>
              <a:sym typeface="Wingdings" panose="05000000000000000000" pitchFamily="2" charset="2"/>
            </a:endParaRPr>
          </a:p>
          <a:p>
            <a:r>
              <a:rPr lang="en-US" altLang="ko-KR" sz="1600" b="0" dirty="0">
                <a:solidFill>
                  <a:srgbClr val="FF0000"/>
                </a:solidFill>
                <a:sym typeface="Wingdings" panose="05000000000000000000" pitchFamily="2" charset="2"/>
              </a:rPr>
              <a:t>export COMPOSE_PROJECT_NAME = clinical-trial-network </a:t>
            </a:r>
          </a:p>
          <a:p>
            <a:r>
              <a:rPr lang="en-US" altLang="ko-KR" sz="1600" b="0" dirty="0">
                <a:solidFill>
                  <a:schemeClr val="accent2">
                    <a:lumMod val="75000"/>
                  </a:schemeClr>
                </a:solidFill>
                <a:sym typeface="Wingdings" panose="05000000000000000000" pitchFamily="2" charset="2"/>
              </a:rPr>
              <a:t>Modify the peer-</a:t>
            </a:r>
            <a:r>
              <a:rPr lang="en-US" altLang="ko-KR" sz="1600" b="0" dirty="0" err="1">
                <a:solidFill>
                  <a:schemeClr val="accent2">
                    <a:lumMod val="75000"/>
                  </a:schemeClr>
                </a:solidFill>
                <a:sym typeface="Wingdings" panose="05000000000000000000" pitchFamily="2" charset="2"/>
              </a:rPr>
              <a:t>base.yaml</a:t>
            </a:r>
            <a:r>
              <a:rPr lang="en-US" altLang="ko-KR" sz="1600" b="0" dirty="0">
                <a:solidFill>
                  <a:schemeClr val="accent2">
                    <a:lumMod val="75000"/>
                  </a:schemeClr>
                </a:solidFill>
                <a:sym typeface="Wingdings" panose="05000000000000000000" pitchFamily="2" charset="2"/>
              </a:rPr>
              <a:t> file in base folder of the clinical-trial-network directory CORE_VM_HOSTCONFIG_NETWORK_MODE=${COMPOSE_PROJECT_NAME}_</a:t>
            </a:r>
            <a:r>
              <a:rPr lang="en-US" altLang="ko-KR" sz="1600" b="0" dirty="0" err="1">
                <a:solidFill>
                  <a:schemeClr val="accent2">
                    <a:lumMod val="75000"/>
                  </a:schemeClr>
                </a:solidFill>
                <a:sym typeface="Wingdings" panose="05000000000000000000" pitchFamily="2" charset="2"/>
              </a:rPr>
              <a:t>byfn</a:t>
            </a:r>
            <a:endParaRPr lang="en-US" altLang="ko-KR" sz="1600" b="0" dirty="0">
              <a:solidFill>
                <a:schemeClr val="accent2">
                  <a:lumMod val="75000"/>
                </a:schemeClr>
              </a:solidFill>
              <a:sym typeface="Wingdings" panose="05000000000000000000" pitchFamily="2" charset="2"/>
            </a:endParaRPr>
          </a:p>
          <a:p>
            <a:r>
              <a:rPr lang="en-US" altLang="ko-KR" sz="1600" b="0" dirty="0">
                <a:solidFill>
                  <a:schemeClr val="accent2">
                    <a:lumMod val="75000"/>
                  </a:schemeClr>
                </a:solidFill>
                <a:sym typeface="Wingdings" panose="05000000000000000000" pitchFamily="2" charset="2"/>
              </a:rPr>
              <a:t>Export the clinical-trial-network </a:t>
            </a:r>
            <a:r>
              <a:rPr lang="en-US" altLang="ko-KR" sz="1600" b="0" dirty="0" err="1">
                <a:solidFill>
                  <a:schemeClr val="accent2">
                    <a:lumMod val="75000"/>
                  </a:schemeClr>
                </a:solidFill>
                <a:sym typeface="Wingdings" panose="05000000000000000000" pitchFamily="2" charset="2"/>
              </a:rPr>
              <a:t>bna</a:t>
            </a:r>
            <a:r>
              <a:rPr lang="en-US" altLang="ko-KR" sz="1600" b="0" dirty="0">
                <a:solidFill>
                  <a:schemeClr val="accent2">
                    <a:lumMod val="75000"/>
                  </a:schemeClr>
                </a:solidFill>
                <a:sym typeface="Wingdings" panose="05000000000000000000" pitchFamily="2" charset="2"/>
              </a:rPr>
              <a:t> file from the Composer Playground</a:t>
            </a:r>
          </a:p>
        </p:txBody>
      </p:sp>
      <p:pic>
        <p:nvPicPr>
          <p:cNvPr id="6" name="图片 5">
            <a:extLst>
              <a:ext uri="{FF2B5EF4-FFF2-40B4-BE49-F238E27FC236}">
                <a16:creationId xmlns:a16="http://schemas.microsoft.com/office/drawing/2014/main" id="{7F486EF1-2EAA-4D5B-9A6D-8D66C1386DA2}"/>
              </a:ext>
            </a:extLst>
          </p:cNvPr>
          <p:cNvPicPr>
            <a:picLocks noChangeAspect="1"/>
          </p:cNvPicPr>
          <p:nvPr/>
        </p:nvPicPr>
        <p:blipFill>
          <a:blip r:embed="rId2"/>
          <a:stretch>
            <a:fillRect/>
          </a:stretch>
        </p:blipFill>
        <p:spPr>
          <a:xfrm>
            <a:off x="4619836" y="4035923"/>
            <a:ext cx="2496261" cy="2453073"/>
          </a:xfrm>
          <a:prstGeom prst="rect">
            <a:avLst/>
          </a:prstGeom>
        </p:spPr>
      </p:pic>
    </p:spTree>
    <p:extLst>
      <p:ext uri="{BB962C8B-B14F-4D97-AF65-F5344CB8AC3E}">
        <p14:creationId xmlns:p14="http://schemas.microsoft.com/office/powerpoint/2010/main" val="318715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85D98A4-BBE4-4A11-AD71-7847EEF28AB9}"/>
              </a:ext>
            </a:extLst>
          </p:cNvPr>
          <p:cNvSpPr/>
          <p:nvPr/>
        </p:nvSpPr>
        <p:spPr>
          <a:xfrm>
            <a:off x="407368" y="1340768"/>
            <a:ext cx="4068452" cy="2376264"/>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제목 1">
            <a:extLst>
              <a:ext uri="{FF2B5EF4-FFF2-40B4-BE49-F238E27FC236}">
                <a16:creationId xmlns:a16="http://schemas.microsoft.com/office/drawing/2014/main" id="{C1476D58-6CCD-4156-9A6B-9BCB3A3F9B87}"/>
              </a:ext>
            </a:extLst>
          </p:cNvPr>
          <p:cNvSpPr>
            <a:spLocks noGrp="1"/>
          </p:cNvSpPr>
          <p:nvPr>
            <p:ph type="title"/>
          </p:nvPr>
        </p:nvSpPr>
        <p:spPr/>
        <p:txBody>
          <a:bodyPr/>
          <a:lstStyle/>
          <a:p>
            <a:r>
              <a:rPr lang="en-US" altLang="ko-KR" sz="2800" b="0" dirty="0">
                <a:solidFill>
                  <a:schemeClr val="accent2">
                    <a:lumMod val="75000"/>
                  </a:schemeClr>
                </a:solidFill>
              </a:rPr>
              <a:t>Hyperledger</a:t>
            </a:r>
            <a:r>
              <a:rPr lang="ko-KR" altLang="en-US" sz="2800" b="0" dirty="0">
                <a:solidFill>
                  <a:schemeClr val="accent2">
                    <a:lumMod val="75000"/>
                  </a:schemeClr>
                </a:solidFill>
              </a:rPr>
              <a:t> </a:t>
            </a:r>
            <a:r>
              <a:rPr lang="en-US" altLang="ko-KR" sz="2800" b="0" dirty="0">
                <a:solidFill>
                  <a:schemeClr val="accent2">
                    <a:lumMod val="75000"/>
                  </a:schemeClr>
                </a:solidFill>
              </a:rPr>
              <a:t>Fabric</a:t>
            </a:r>
            <a:r>
              <a:rPr lang="ko-KR" altLang="en-US" sz="2800" b="0" dirty="0">
                <a:solidFill>
                  <a:schemeClr val="accent2">
                    <a:lumMod val="75000"/>
                  </a:schemeClr>
                </a:solidFill>
              </a:rPr>
              <a:t> </a:t>
            </a:r>
            <a:r>
              <a:rPr lang="en-US" altLang="ko-KR" sz="2800" b="0" dirty="0">
                <a:solidFill>
                  <a:schemeClr val="accent2">
                    <a:lumMod val="75000"/>
                  </a:schemeClr>
                </a:solidFill>
              </a:rPr>
              <a:t>Network</a:t>
            </a:r>
            <a:r>
              <a:rPr lang="ko-KR" altLang="en-US" sz="2800" b="0" dirty="0">
                <a:solidFill>
                  <a:schemeClr val="accent2">
                    <a:lumMod val="75000"/>
                  </a:schemeClr>
                </a:solidFill>
              </a:rPr>
              <a:t> </a:t>
            </a:r>
            <a:r>
              <a:rPr lang="en-US" altLang="ko-KR" sz="2800" b="0" dirty="0">
                <a:solidFill>
                  <a:schemeClr val="accent2">
                    <a:lumMod val="75000"/>
                  </a:schemeClr>
                </a:solidFill>
              </a:rPr>
              <a:t>Starting</a:t>
            </a:r>
            <a:endParaRPr lang="ko-KR" altLang="en-US" sz="2800" b="0" dirty="0">
              <a:solidFill>
                <a:schemeClr val="accent2">
                  <a:lumMod val="75000"/>
                </a:schemeClr>
              </a:solidFill>
            </a:endParaRPr>
          </a:p>
        </p:txBody>
      </p:sp>
      <p:sp>
        <p:nvSpPr>
          <p:cNvPr id="3" name="내용 개체 틀 2">
            <a:extLst>
              <a:ext uri="{FF2B5EF4-FFF2-40B4-BE49-F238E27FC236}">
                <a16:creationId xmlns:a16="http://schemas.microsoft.com/office/drawing/2014/main" id="{BF22F54B-B6D6-4C45-9E3D-73646153D3F2}"/>
              </a:ext>
            </a:extLst>
          </p:cNvPr>
          <p:cNvSpPr>
            <a:spLocks noGrp="1"/>
          </p:cNvSpPr>
          <p:nvPr>
            <p:ph idx="1"/>
          </p:nvPr>
        </p:nvSpPr>
        <p:spPr>
          <a:xfrm>
            <a:off x="0" y="1268416"/>
            <a:ext cx="12192000" cy="2160584"/>
          </a:xfrm>
        </p:spPr>
        <p:txBody>
          <a:bodyPr/>
          <a:lstStyle/>
          <a:p>
            <a:r>
              <a:rPr lang="en-US" altLang="ko-KR" sz="1600" b="0" dirty="0">
                <a:solidFill>
                  <a:srgbClr val="FF0000"/>
                </a:solidFill>
              </a:rPr>
              <a:t>rm -</a:t>
            </a:r>
            <a:r>
              <a:rPr lang="en-US" altLang="ko-KR" sz="1600" b="0" dirty="0" err="1">
                <a:solidFill>
                  <a:srgbClr val="FF0000"/>
                </a:solidFill>
              </a:rPr>
              <a:t>fr</a:t>
            </a:r>
            <a:r>
              <a:rPr lang="en-US" altLang="ko-KR" sz="1600" b="0" dirty="0">
                <a:solidFill>
                  <a:srgbClr val="FF0000"/>
                </a:solidFill>
              </a:rPr>
              <a:t> $HOME/.composer</a:t>
            </a:r>
          </a:p>
          <a:p>
            <a:r>
              <a:rPr lang="en-US" altLang="ko-KR" sz="1600" b="0" dirty="0">
                <a:solidFill>
                  <a:srgbClr val="FF0000"/>
                </a:solidFill>
              </a:rPr>
              <a:t>cd</a:t>
            </a:r>
            <a:r>
              <a:rPr lang="ko-KR" altLang="en-US" sz="1600" b="0" dirty="0">
                <a:solidFill>
                  <a:srgbClr val="FF0000"/>
                </a:solidFill>
              </a:rPr>
              <a:t> </a:t>
            </a:r>
            <a:r>
              <a:rPr lang="en-US" sz="1600" b="0" dirty="0">
                <a:solidFill>
                  <a:srgbClr val="FF0000"/>
                </a:solidFill>
              </a:rPr>
              <a:t>fabric-dev-servers</a:t>
            </a:r>
            <a:r>
              <a:rPr lang="en-US" altLang="ko-KR" sz="1600" b="0" dirty="0">
                <a:solidFill>
                  <a:srgbClr val="FF0000"/>
                </a:solidFill>
              </a:rPr>
              <a:t>/clinical-trial-network</a:t>
            </a:r>
          </a:p>
          <a:p>
            <a:r>
              <a:rPr lang="en-US" altLang="ko-KR" sz="1600" b="0" dirty="0" err="1">
                <a:solidFill>
                  <a:srgbClr val="FF0000"/>
                </a:solidFill>
              </a:rPr>
              <a:t>chmod</a:t>
            </a:r>
            <a:r>
              <a:rPr lang="en-US" altLang="ko-KR" sz="1600" b="0" dirty="0">
                <a:solidFill>
                  <a:srgbClr val="FF0000"/>
                </a:solidFill>
              </a:rPr>
              <a:t> </a:t>
            </a:r>
            <a:r>
              <a:rPr lang="en-US" altLang="ko-KR" sz="1600" b="0" dirty="0" err="1">
                <a:solidFill>
                  <a:srgbClr val="FF0000"/>
                </a:solidFill>
              </a:rPr>
              <a:t>u+x</a:t>
            </a:r>
            <a:r>
              <a:rPr lang="en-US" altLang="ko-KR" sz="1600" b="0" dirty="0">
                <a:solidFill>
                  <a:srgbClr val="FF0000"/>
                </a:solidFill>
              </a:rPr>
              <a:t> byfn.sh</a:t>
            </a:r>
          </a:p>
          <a:p>
            <a:r>
              <a:rPr lang="en-US" altLang="ko-KR" sz="1600" b="0" dirty="0" err="1">
                <a:solidFill>
                  <a:srgbClr val="FF0000"/>
                </a:solidFill>
              </a:rPr>
              <a:t>chmod</a:t>
            </a:r>
            <a:r>
              <a:rPr lang="en-US" altLang="ko-KR" sz="1600" b="0" dirty="0">
                <a:solidFill>
                  <a:srgbClr val="FF0000"/>
                </a:solidFill>
              </a:rPr>
              <a:t> </a:t>
            </a:r>
            <a:r>
              <a:rPr lang="en-US" altLang="ko-KR" sz="1600" b="0" dirty="0" err="1">
                <a:solidFill>
                  <a:srgbClr val="FF0000"/>
                </a:solidFill>
              </a:rPr>
              <a:t>u+x</a:t>
            </a:r>
            <a:r>
              <a:rPr lang="en-US" altLang="ko-KR" sz="1600" b="0" dirty="0">
                <a:solidFill>
                  <a:srgbClr val="FF0000"/>
                </a:solidFill>
              </a:rPr>
              <a:t> script/*</a:t>
            </a:r>
          </a:p>
          <a:p>
            <a:r>
              <a:rPr lang="en-US" altLang="ko-KR" sz="1600" b="0" dirty="0">
                <a:solidFill>
                  <a:srgbClr val="FF0000"/>
                </a:solidFill>
              </a:rPr>
              <a:t>./byfn.sh –m generate –o </a:t>
            </a:r>
            <a:r>
              <a:rPr lang="en-US" altLang="ko-KR" sz="1600" b="0" dirty="0" err="1">
                <a:solidFill>
                  <a:srgbClr val="FF0000"/>
                </a:solidFill>
              </a:rPr>
              <a:t>etcdraft</a:t>
            </a:r>
            <a:endParaRPr lang="en-US" altLang="ko-KR" sz="1600" b="0" dirty="0">
              <a:solidFill>
                <a:srgbClr val="FF0000"/>
              </a:solidFill>
            </a:endParaRPr>
          </a:p>
          <a:p>
            <a:r>
              <a:rPr lang="en-US" altLang="ko-KR" sz="1600" b="0" dirty="0">
                <a:solidFill>
                  <a:srgbClr val="FF0000"/>
                </a:solidFill>
              </a:rPr>
              <a:t>./byfn.sh –m up –s </a:t>
            </a:r>
            <a:r>
              <a:rPr lang="en-US" altLang="ko-KR" sz="1600" b="0" dirty="0" err="1">
                <a:solidFill>
                  <a:srgbClr val="FF0000"/>
                </a:solidFill>
              </a:rPr>
              <a:t>couchdb</a:t>
            </a:r>
            <a:r>
              <a:rPr lang="en-US" altLang="ko-KR" sz="1600" b="0" dirty="0">
                <a:solidFill>
                  <a:srgbClr val="FF0000"/>
                </a:solidFill>
              </a:rPr>
              <a:t> –a –o </a:t>
            </a:r>
            <a:r>
              <a:rPr lang="en-US" altLang="ko-KR" sz="1600" b="0" dirty="0" err="1">
                <a:solidFill>
                  <a:srgbClr val="FF0000"/>
                </a:solidFill>
              </a:rPr>
              <a:t>etcdraft</a:t>
            </a:r>
            <a:endParaRPr lang="en-US" altLang="ko-KR" sz="1600" b="0" dirty="0">
              <a:solidFill>
                <a:srgbClr val="FF0000"/>
              </a:solidFill>
            </a:endParaRPr>
          </a:p>
          <a:p>
            <a:endParaRPr lang="en-US" altLang="ko-KR" sz="1600" b="0" dirty="0">
              <a:solidFill>
                <a:srgbClr val="FF0000"/>
              </a:solidFill>
            </a:endParaRPr>
          </a:p>
        </p:txBody>
      </p:sp>
      <p:pic>
        <p:nvPicPr>
          <p:cNvPr id="6" name="图片 5">
            <a:extLst>
              <a:ext uri="{FF2B5EF4-FFF2-40B4-BE49-F238E27FC236}">
                <a16:creationId xmlns:a16="http://schemas.microsoft.com/office/drawing/2014/main" id="{82710397-DC27-4A01-B8F4-54CF856FDEC4}"/>
              </a:ext>
            </a:extLst>
          </p:cNvPr>
          <p:cNvPicPr>
            <a:picLocks noChangeAspect="1"/>
          </p:cNvPicPr>
          <p:nvPr/>
        </p:nvPicPr>
        <p:blipFill>
          <a:blip r:embed="rId2"/>
          <a:stretch>
            <a:fillRect/>
          </a:stretch>
        </p:blipFill>
        <p:spPr>
          <a:xfrm>
            <a:off x="3755740" y="4113076"/>
            <a:ext cx="4314825" cy="1647825"/>
          </a:xfrm>
          <a:prstGeom prst="rect">
            <a:avLst/>
          </a:prstGeom>
        </p:spPr>
      </p:pic>
      <p:sp>
        <p:nvSpPr>
          <p:cNvPr id="7" name="文本框 6">
            <a:extLst>
              <a:ext uri="{FF2B5EF4-FFF2-40B4-BE49-F238E27FC236}">
                <a16:creationId xmlns:a16="http://schemas.microsoft.com/office/drawing/2014/main" id="{C74C63C7-1445-480F-8D90-7D8D698E7279}"/>
              </a:ext>
            </a:extLst>
          </p:cNvPr>
          <p:cNvSpPr txBox="1"/>
          <p:nvPr/>
        </p:nvSpPr>
        <p:spPr>
          <a:xfrm>
            <a:off x="2441594" y="5818391"/>
            <a:ext cx="7398822" cy="338554"/>
          </a:xfrm>
          <a:prstGeom prst="rect">
            <a:avLst/>
          </a:prstGeom>
        </p:spPr>
        <p:txBody>
          <a:bodyPr wrap="square" rtlCol="0">
            <a:spAutoFit/>
          </a:bodyPr>
          <a:lstStyle/>
          <a:p>
            <a:r>
              <a:rPr lang="en-US" sz="1600" dirty="0">
                <a:solidFill>
                  <a:schemeClr val="accent2">
                    <a:lumMod val="75000"/>
                  </a:schemeClr>
                </a:solidFill>
                <a:latin typeface="+mn-lt"/>
              </a:rPr>
              <a:t>The network is started, and verify that you see the following output before proceeding. </a:t>
            </a:r>
          </a:p>
        </p:txBody>
      </p:sp>
    </p:spTree>
    <p:extLst>
      <p:ext uri="{BB962C8B-B14F-4D97-AF65-F5344CB8AC3E}">
        <p14:creationId xmlns:p14="http://schemas.microsoft.com/office/powerpoint/2010/main" val="1089300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F50A69C-23F2-4F2E-8753-CAB40F53395E}"/>
              </a:ext>
            </a:extLst>
          </p:cNvPr>
          <p:cNvSpPr/>
          <p:nvPr/>
        </p:nvSpPr>
        <p:spPr>
          <a:xfrm>
            <a:off x="695400" y="5517232"/>
            <a:ext cx="2124236" cy="100811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ko-KR" alt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a:t>
            </a:r>
            <a:br>
              <a:rPr lang="en-US" sz="2800" b="0" dirty="0"/>
            </a:br>
            <a:r>
              <a:rPr lang="en-US" sz="2800" b="0" dirty="0"/>
              <a:t>  – Users</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256928"/>
          </a:xfrm>
        </p:spPr>
        <p:txBody>
          <a:bodyPr/>
          <a:lstStyle/>
          <a:p>
            <a:pPr algn="just"/>
            <a:r>
              <a:rPr lang="en-US" sz="1600" b="0" dirty="0"/>
              <a:t>The organization Org1 is configured with a user named Admin@org1.example.com. This user is an administrator.</a:t>
            </a:r>
          </a:p>
          <a:p>
            <a:pPr lvl="1" algn="just"/>
            <a:r>
              <a:rPr lang="en-US" sz="1400" b="0" dirty="0"/>
              <a:t>The user Admin@org1.example.com has a set of certificates and private key files stored in the directory: crypto-config/</a:t>
            </a:r>
            <a:r>
              <a:rPr lang="en-US" sz="1400" b="0" dirty="0" err="1"/>
              <a:t>peerOrganizations</a:t>
            </a:r>
            <a:r>
              <a:rPr lang="en-US" sz="1400" b="0" dirty="0"/>
              <a:t>/org1.example.com/users/Admin@org1.example.com/</a:t>
            </a:r>
            <a:r>
              <a:rPr lang="en-US" sz="1400" b="0" dirty="0" err="1"/>
              <a:t>msp</a:t>
            </a:r>
            <a:endParaRPr lang="en-US" sz="1400" b="0" dirty="0"/>
          </a:p>
          <a:p>
            <a:pPr algn="just"/>
            <a:r>
              <a:rPr lang="en-US" sz="1600" b="0" dirty="0"/>
              <a:t>The organization Org2 is configured with a user named Admin@org2.example.com. This user is an administrator.</a:t>
            </a:r>
          </a:p>
          <a:p>
            <a:pPr lvl="1" algn="just"/>
            <a:r>
              <a:rPr lang="en-US" sz="1400" b="0" dirty="0"/>
              <a:t>The user Admin@org2.example.com has a set of certificates and private key files stored in the directory: crypto-config/</a:t>
            </a:r>
            <a:r>
              <a:rPr lang="en-US" sz="1400" b="0" dirty="0" err="1"/>
              <a:t>peerOrganizations</a:t>
            </a:r>
            <a:r>
              <a:rPr lang="en-US" sz="1400" b="0" dirty="0"/>
              <a:t>/org2.example.com/users/Admin@org2.example.com/</a:t>
            </a:r>
            <a:r>
              <a:rPr lang="en-US" sz="1400" b="0" dirty="0" err="1"/>
              <a:t>msp</a:t>
            </a:r>
            <a:endParaRPr lang="en-US" sz="1400" b="0" dirty="0"/>
          </a:p>
          <a:p>
            <a:pPr algn="just"/>
            <a:r>
              <a:rPr lang="en-US" sz="1600" b="0" dirty="0"/>
              <a:t>The organization Org3 is configured with a user named Admin@org3.example.com. This user is an administrator.</a:t>
            </a:r>
          </a:p>
          <a:p>
            <a:pPr lvl="1" algn="just"/>
            <a:r>
              <a:rPr lang="en-US" sz="1400" b="0" dirty="0"/>
              <a:t>The user Admin@org3.example.com has a set of certificates and private key files stored in the directory: crypto-config/</a:t>
            </a:r>
            <a:r>
              <a:rPr lang="en-US" sz="1400" b="0" dirty="0" err="1"/>
              <a:t>peerOrganizations</a:t>
            </a:r>
            <a:r>
              <a:rPr lang="en-US" sz="1400" b="0" dirty="0"/>
              <a:t>/org3.example.com/users/Admin@org3.example.com/</a:t>
            </a:r>
            <a:r>
              <a:rPr lang="en-US" sz="1400" b="0" dirty="0" err="1"/>
              <a:t>msp</a:t>
            </a:r>
            <a:endParaRPr lang="en-US" sz="1800" b="0" dirty="0"/>
          </a:p>
          <a:p>
            <a:pPr algn="just"/>
            <a:r>
              <a:rPr lang="en-US" sz="1600" b="0" dirty="0"/>
              <a:t>The organization Org4 is configured with a user named Admin@org4.example.com. This user is an administrator.</a:t>
            </a:r>
          </a:p>
          <a:p>
            <a:pPr lvl="1" algn="just"/>
            <a:r>
              <a:rPr lang="en-US" sz="1400" b="0" dirty="0"/>
              <a:t>The user Admin@org4.example.com has a set of certificates and private key files stored in the directory: crypto-config/</a:t>
            </a:r>
            <a:r>
              <a:rPr lang="en-US" sz="1400" b="0" dirty="0" err="1"/>
              <a:t>peerOrganizations</a:t>
            </a:r>
            <a:r>
              <a:rPr lang="en-US" sz="1400" b="0" dirty="0"/>
              <a:t>/org4.example.com/users/Admin@org4.example.com/</a:t>
            </a:r>
            <a:r>
              <a:rPr lang="en-US" sz="1400" b="0" dirty="0" err="1"/>
              <a:t>msp</a:t>
            </a:r>
            <a:endParaRPr lang="en-US" sz="1400" b="0" dirty="0"/>
          </a:p>
          <a:p>
            <a:pPr algn="just"/>
            <a:r>
              <a:rPr lang="en-US" sz="1600" b="0" dirty="0"/>
              <a:t>It is recommended to create a temporary working directory (and subdirectories) to manage the Composer connection profiles and key/certificate files that we will work with later. </a:t>
            </a:r>
          </a:p>
          <a:p>
            <a:pPr lvl="1" algn="just"/>
            <a:r>
              <a:rPr lang="en-US" sz="1200" b="0" dirty="0" err="1">
                <a:solidFill>
                  <a:srgbClr val="FF0000"/>
                </a:solidFill>
              </a:rPr>
              <a:t>mkdir</a:t>
            </a:r>
            <a:r>
              <a:rPr lang="en-US" sz="1200" b="0" dirty="0">
                <a:solidFill>
                  <a:srgbClr val="FF0000"/>
                </a:solidFill>
              </a:rPr>
              <a:t> -p /tmp/composer/org1</a:t>
            </a:r>
          </a:p>
          <a:p>
            <a:pPr lvl="1" algn="just"/>
            <a:r>
              <a:rPr lang="en-US" sz="1200" b="0" dirty="0" err="1">
                <a:solidFill>
                  <a:srgbClr val="FF0000"/>
                </a:solidFill>
              </a:rPr>
              <a:t>mkdir</a:t>
            </a:r>
            <a:r>
              <a:rPr lang="en-US" sz="1200" b="0" dirty="0">
                <a:solidFill>
                  <a:srgbClr val="FF0000"/>
                </a:solidFill>
              </a:rPr>
              <a:t> -p /tmp/composer/org2</a:t>
            </a:r>
          </a:p>
          <a:p>
            <a:pPr lvl="1" algn="just"/>
            <a:r>
              <a:rPr lang="en-US" sz="1200" b="0" dirty="0" err="1">
                <a:solidFill>
                  <a:srgbClr val="FF0000"/>
                </a:solidFill>
              </a:rPr>
              <a:t>mkdir</a:t>
            </a:r>
            <a:r>
              <a:rPr lang="en-US" sz="1200" b="0" dirty="0">
                <a:solidFill>
                  <a:srgbClr val="FF0000"/>
                </a:solidFill>
              </a:rPr>
              <a:t> -p /tmp/composer/org3</a:t>
            </a:r>
          </a:p>
          <a:p>
            <a:pPr lvl="1" algn="just"/>
            <a:r>
              <a:rPr lang="en-US" sz="1200" b="0" dirty="0" err="1">
                <a:solidFill>
                  <a:srgbClr val="FF0000"/>
                </a:solidFill>
              </a:rPr>
              <a:t>mkdir</a:t>
            </a:r>
            <a:r>
              <a:rPr lang="en-US" sz="1200" b="0" dirty="0">
                <a:solidFill>
                  <a:srgbClr val="FF0000"/>
                </a:solidFill>
              </a:rPr>
              <a:t> -p /tmp/composer/org4</a:t>
            </a:r>
          </a:p>
          <a:p>
            <a:pPr lvl="1" algn="just"/>
            <a:endParaRPr lang="en-US" sz="1200" b="0" dirty="0"/>
          </a:p>
          <a:p>
            <a:pPr algn="just"/>
            <a:endParaRPr lang="en-US" sz="1600" b="0" dirty="0"/>
          </a:p>
          <a:p>
            <a:pPr algn="just"/>
            <a:endParaRPr lang="en-US" sz="1600" b="0" dirty="0"/>
          </a:p>
        </p:txBody>
      </p:sp>
    </p:spTree>
    <p:extLst>
      <p:ext uri="{BB962C8B-B14F-4D97-AF65-F5344CB8AC3E}">
        <p14:creationId xmlns:p14="http://schemas.microsoft.com/office/powerpoint/2010/main" val="197356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D0A7ADF-0830-4BE4-9B3B-5DAFD3EBCCC4}"/>
              </a:ext>
            </a:extLst>
          </p:cNvPr>
          <p:cNvSpPr/>
          <p:nvPr/>
        </p:nvSpPr>
        <p:spPr>
          <a:xfrm>
            <a:off x="371364" y="1628800"/>
            <a:ext cx="11737304" cy="352839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a:xfrm>
            <a:off x="0" y="116632"/>
            <a:ext cx="12192000" cy="1008112"/>
          </a:xfrm>
        </p:spPr>
        <p:txBody>
          <a:bodyPr/>
          <a:lstStyle/>
          <a:p>
            <a:r>
              <a:rPr lang="en-US" sz="2800" b="0" dirty="0"/>
              <a:t>Fabric Network Configuration for Clinical Trial Blockchain</a:t>
            </a:r>
            <a:br>
              <a:rPr lang="en-US" sz="2800" b="0" dirty="0"/>
            </a:br>
            <a:r>
              <a:rPr lang="en-US" sz="2800" b="0" dirty="0"/>
              <a:t>  – Locate Certificates for Connection Profiles</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1" y="1268416"/>
            <a:ext cx="12192001" cy="5230910"/>
          </a:xfrm>
        </p:spPr>
        <p:txBody>
          <a:bodyPr/>
          <a:lstStyle/>
          <a:p>
            <a:pPr algn="just"/>
            <a:r>
              <a:rPr lang="en-US" sz="1600" b="0" dirty="0">
                <a:solidFill>
                  <a:schemeClr val="accent2">
                    <a:lumMod val="75000"/>
                  </a:schemeClr>
                </a:solidFill>
              </a:rPr>
              <a:t>Locate required certificates for connection profiles</a:t>
            </a:r>
          </a:p>
          <a:p>
            <a:pPr algn="just"/>
            <a:r>
              <a:rPr lang="en-US" sz="1600" b="0" dirty="0">
                <a:solidFill>
                  <a:srgbClr val="FF0000"/>
                </a:solidFill>
              </a:rPr>
              <a:t>cd fabric-dev-servers/clinical-trial-network</a:t>
            </a:r>
          </a:p>
          <a:p>
            <a:pPr algn="just"/>
            <a:r>
              <a:rPr lang="en-US" sz="1600" b="0" dirty="0" err="1">
                <a:solidFill>
                  <a:srgbClr val="FF0000"/>
                </a:solidFill>
              </a:rPr>
              <a:t>awk</a:t>
            </a:r>
            <a:r>
              <a:rPr lang="en-US" sz="1600" b="0" dirty="0">
                <a:solidFill>
                  <a:srgbClr val="FF0000"/>
                </a:solidFill>
              </a:rPr>
              <a:t> 'NF {sub(/\r/, ""); </a:t>
            </a:r>
            <a:r>
              <a:rPr lang="en-US" sz="1600" b="0" dirty="0" err="1">
                <a:solidFill>
                  <a:srgbClr val="FF0000"/>
                </a:solidFill>
              </a:rPr>
              <a:t>printf</a:t>
            </a:r>
            <a:r>
              <a:rPr lang="en-US" sz="1600" b="0" dirty="0">
                <a:solidFill>
                  <a:srgbClr val="FF0000"/>
                </a:solidFill>
              </a:rPr>
              <a:t> "%s\\n",$0;}' crypto-config/</a:t>
            </a:r>
            <a:r>
              <a:rPr lang="en-US" sz="1600" b="0" dirty="0" err="1">
                <a:solidFill>
                  <a:srgbClr val="FF0000"/>
                </a:solidFill>
              </a:rPr>
              <a:t>peerOrganizations</a:t>
            </a:r>
            <a:r>
              <a:rPr lang="en-US" sz="1600" b="0" dirty="0">
                <a:solidFill>
                  <a:srgbClr val="FF0000"/>
                </a:solidFill>
              </a:rPr>
              <a:t>/org1.example.com/peers/peer0.org1.example.com/</a:t>
            </a:r>
            <a:r>
              <a:rPr lang="en-US" sz="1600" b="0" dirty="0" err="1">
                <a:solidFill>
                  <a:srgbClr val="FF0000"/>
                </a:solidFill>
              </a:rPr>
              <a:t>tls</a:t>
            </a:r>
            <a:r>
              <a:rPr lang="en-US" sz="1600" b="0" dirty="0">
                <a:solidFill>
                  <a:srgbClr val="FF0000"/>
                </a:solidFill>
              </a:rPr>
              <a:t>/ca.crt &gt; /tmp/composer/org1/ca-org1.txt</a:t>
            </a:r>
          </a:p>
          <a:p>
            <a:pPr algn="just"/>
            <a:r>
              <a:rPr lang="en-US" sz="1600" b="0" dirty="0" err="1">
                <a:solidFill>
                  <a:srgbClr val="FF0000"/>
                </a:solidFill>
              </a:rPr>
              <a:t>awk</a:t>
            </a:r>
            <a:r>
              <a:rPr lang="en-US" sz="1600" b="0" dirty="0">
                <a:solidFill>
                  <a:srgbClr val="FF0000"/>
                </a:solidFill>
              </a:rPr>
              <a:t> 'NF {sub(/\r/, ""); </a:t>
            </a:r>
            <a:r>
              <a:rPr lang="en-US" sz="1600" b="0" dirty="0" err="1">
                <a:solidFill>
                  <a:srgbClr val="FF0000"/>
                </a:solidFill>
              </a:rPr>
              <a:t>printf</a:t>
            </a:r>
            <a:r>
              <a:rPr lang="en-US" sz="1600" b="0" dirty="0">
                <a:solidFill>
                  <a:srgbClr val="FF0000"/>
                </a:solidFill>
              </a:rPr>
              <a:t> "%s\\n",$0;}' crypto-config/</a:t>
            </a:r>
            <a:r>
              <a:rPr lang="en-US" sz="1600" b="0" dirty="0" err="1">
                <a:solidFill>
                  <a:srgbClr val="FF0000"/>
                </a:solidFill>
              </a:rPr>
              <a:t>peerOrganizations</a:t>
            </a:r>
            <a:r>
              <a:rPr lang="en-US" sz="1600" b="0" dirty="0">
                <a:solidFill>
                  <a:srgbClr val="FF0000"/>
                </a:solidFill>
              </a:rPr>
              <a:t>/org2.example.com/peers/peer0.org2.example.com/</a:t>
            </a:r>
            <a:r>
              <a:rPr lang="en-US" sz="1600" b="0" dirty="0" err="1">
                <a:solidFill>
                  <a:srgbClr val="FF0000"/>
                </a:solidFill>
              </a:rPr>
              <a:t>tls</a:t>
            </a:r>
            <a:r>
              <a:rPr lang="en-US" sz="1600" b="0" dirty="0">
                <a:solidFill>
                  <a:srgbClr val="FF0000"/>
                </a:solidFill>
              </a:rPr>
              <a:t>/ca.crt &gt; /tmp/composer/org2/ca-org2.txt</a:t>
            </a:r>
          </a:p>
          <a:p>
            <a:pPr algn="just"/>
            <a:r>
              <a:rPr lang="en-US" sz="1600" b="0" dirty="0" err="1">
                <a:solidFill>
                  <a:srgbClr val="FF0000"/>
                </a:solidFill>
              </a:rPr>
              <a:t>awk</a:t>
            </a:r>
            <a:r>
              <a:rPr lang="en-US" sz="1600" b="0" dirty="0">
                <a:solidFill>
                  <a:srgbClr val="FF0000"/>
                </a:solidFill>
              </a:rPr>
              <a:t> 'NF {sub(/\r/, ""); </a:t>
            </a:r>
            <a:r>
              <a:rPr lang="en-US" sz="1600" b="0" dirty="0" err="1">
                <a:solidFill>
                  <a:srgbClr val="FF0000"/>
                </a:solidFill>
              </a:rPr>
              <a:t>printf</a:t>
            </a:r>
            <a:r>
              <a:rPr lang="en-US" sz="1600" b="0" dirty="0">
                <a:solidFill>
                  <a:srgbClr val="FF0000"/>
                </a:solidFill>
              </a:rPr>
              <a:t> "%s\\n",$0;}' crypto-config/</a:t>
            </a:r>
            <a:r>
              <a:rPr lang="en-US" sz="1600" b="0" dirty="0" err="1">
                <a:solidFill>
                  <a:srgbClr val="FF0000"/>
                </a:solidFill>
              </a:rPr>
              <a:t>peerOrganizations</a:t>
            </a:r>
            <a:r>
              <a:rPr lang="en-US" sz="1600" b="0" dirty="0">
                <a:solidFill>
                  <a:srgbClr val="FF0000"/>
                </a:solidFill>
              </a:rPr>
              <a:t>/org3.example.com/peers/peer0.org3.example.com/</a:t>
            </a:r>
            <a:r>
              <a:rPr lang="en-US" sz="1600" b="0" dirty="0" err="1">
                <a:solidFill>
                  <a:srgbClr val="FF0000"/>
                </a:solidFill>
              </a:rPr>
              <a:t>tls</a:t>
            </a:r>
            <a:r>
              <a:rPr lang="en-US" sz="1600" b="0" dirty="0">
                <a:solidFill>
                  <a:srgbClr val="FF0000"/>
                </a:solidFill>
              </a:rPr>
              <a:t>/ca.crt &gt; /tmp/composer/org3/ca-org3.txt</a:t>
            </a:r>
          </a:p>
          <a:p>
            <a:pPr algn="just"/>
            <a:r>
              <a:rPr lang="en-US" sz="1600" b="0" dirty="0" err="1">
                <a:solidFill>
                  <a:srgbClr val="FF0000"/>
                </a:solidFill>
              </a:rPr>
              <a:t>awk</a:t>
            </a:r>
            <a:r>
              <a:rPr lang="en-US" sz="1600" b="0" dirty="0">
                <a:solidFill>
                  <a:srgbClr val="FF0000"/>
                </a:solidFill>
              </a:rPr>
              <a:t> 'NF {sub(/\r/, ""); </a:t>
            </a:r>
            <a:r>
              <a:rPr lang="en-US" sz="1600" b="0" dirty="0" err="1">
                <a:solidFill>
                  <a:srgbClr val="FF0000"/>
                </a:solidFill>
              </a:rPr>
              <a:t>printf</a:t>
            </a:r>
            <a:r>
              <a:rPr lang="en-US" sz="1600" b="0" dirty="0">
                <a:solidFill>
                  <a:srgbClr val="FF0000"/>
                </a:solidFill>
              </a:rPr>
              <a:t> "%s\\n",$0;}' crypto-config/</a:t>
            </a:r>
            <a:r>
              <a:rPr lang="en-US" sz="1600" b="0" dirty="0" err="1">
                <a:solidFill>
                  <a:srgbClr val="FF0000"/>
                </a:solidFill>
              </a:rPr>
              <a:t>peerOrganizations</a:t>
            </a:r>
            <a:r>
              <a:rPr lang="en-US" sz="1600" b="0" dirty="0">
                <a:solidFill>
                  <a:srgbClr val="FF0000"/>
                </a:solidFill>
              </a:rPr>
              <a:t>/org4.example.com/peers/peer0.org4.example.com/</a:t>
            </a:r>
            <a:r>
              <a:rPr lang="en-US" sz="1600" b="0" dirty="0" err="1">
                <a:solidFill>
                  <a:srgbClr val="FF0000"/>
                </a:solidFill>
              </a:rPr>
              <a:t>tls</a:t>
            </a:r>
            <a:r>
              <a:rPr lang="en-US" sz="1600" b="0" dirty="0">
                <a:solidFill>
                  <a:srgbClr val="FF0000"/>
                </a:solidFill>
              </a:rPr>
              <a:t>/ca.crt &gt; /tmp/composer/org4/ca-org4.txt</a:t>
            </a:r>
          </a:p>
          <a:p>
            <a:pPr algn="just"/>
            <a:r>
              <a:rPr lang="en-US" sz="1600" b="0" dirty="0" err="1">
                <a:solidFill>
                  <a:srgbClr val="FF0000"/>
                </a:solidFill>
              </a:rPr>
              <a:t>awk</a:t>
            </a:r>
            <a:r>
              <a:rPr lang="en-US" sz="1600" b="0" dirty="0">
                <a:solidFill>
                  <a:srgbClr val="FF0000"/>
                </a:solidFill>
              </a:rPr>
              <a:t> 'NF {sub(/\r/, ""); </a:t>
            </a:r>
            <a:r>
              <a:rPr lang="en-US" sz="1600" b="0" dirty="0" err="1">
                <a:solidFill>
                  <a:srgbClr val="FF0000"/>
                </a:solidFill>
              </a:rPr>
              <a:t>printf</a:t>
            </a:r>
            <a:r>
              <a:rPr lang="en-US" sz="1600" b="0" dirty="0">
                <a:solidFill>
                  <a:srgbClr val="FF0000"/>
                </a:solidFill>
              </a:rPr>
              <a:t> "%s\\n",$0;}' crypto-config/</a:t>
            </a:r>
            <a:r>
              <a:rPr lang="en-US" sz="1600" b="0" dirty="0" err="1">
                <a:solidFill>
                  <a:srgbClr val="FF0000"/>
                </a:solidFill>
              </a:rPr>
              <a:t>ordererOrganizations</a:t>
            </a:r>
            <a:r>
              <a:rPr lang="en-US" sz="1600" b="0" dirty="0">
                <a:solidFill>
                  <a:srgbClr val="FF0000"/>
                </a:solidFill>
              </a:rPr>
              <a:t>/example.com/</a:t>
            </a:r>
            <a:r>
              <a:rPr lang="en-US" sz="1600" b="0" dirty="0" err="1">
                <a:solidFill>
                  <a:srgbClr val="FF0000"/>
                </a:solidFill>
              </a:rPr>
              <a:t>orderers</a:t>
            </a:r>
            <a:r>
              <a:rPr lang="en-US" sz="1600" b="0" dirty="0">
                <a:solidFill>
                  <a:srgbClr val="FF0000"/>
                </a:solidFill>
              </a:rPr>
              <a:t>/orderer.example.com/</a:t>
            </a:r>
            <a:r>
              <a:rPr lang="en-US" sz="1600" b="0" dirty="0" err="1">
                <a:solidFill>
                  <a:srgbClr val="FF0000"/>
                </a:solidFill>
              </a:rPr>
              <a:t>tls</a:t>
            </a:r>
            <a:r>
              <a:rPr lang="en-US" sz="1600" b="0" dirty="0">
                <a:solidFill>
                  <a:srgbClr val="FF0000"/>
                </a:solidFill>
              </a:rPr>
              <a:t>/ca.crt &gt; /tmp/composer/ca-orderer.txt</a:t>
            </a:r>
          </a:p>
          <a:p>
            <a:pPr algn="just"/>
            <a:endParaRPr lang="en-US" sz="1600" b="0" dirty="0"/>
          </a:p>
          <a:p>
            <a:pPr algn="just"/>
            <a:endParaRPr lang="en-US" sz="1600" b="0" dirty="0"/>
          </a:p>
          <a:p>
            <a:pPr algn="just"/>
            <a:endParaRPr lang="en-US" sz="1600" b="0" dirty="0"/>
          </a:p>
        </p:txBody>
      </p:sp>
    </p:spTree>
    <p:extLst>
      <p:ext uri="{BB962C8B-B14F-4D97-AF65-F5344CB8AC3E}">
        <p14:creationId xmlns:p14="http://schemas.microsoft.com/office/powerpoint/2010/main" val="3641463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a:xfrm>
            <a:off x="0" y="116632"/>
            <a:ext cx="12192000" cy="1008112"/>
          </a:xfrm>
        </p:spPr>
        <p:txBody>
          <a:bodyPr/>
          <a:lstStyle/>
          <a:p>
            <a:r>
              <a:rPr lang="en-US" sz="2800" b="0" dirty="0"/>
              <a:t>Fabric Network Configuration for Clinical Trial Blockchain</a:t>
            </a:r>
            <a:br>
              <a:rPr lang="en-US" sz="2800" b="0" dirty="0"/>
            </a:br>
            <a:r>
              <a:rPr lang="en-US" sz="2800" b="0" dirty="0"/>
              <a:t>  – Connection Profiles Configuration</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1" y="1268416"/>
            <a:ext cx="5735675" cy="5230910"/>
          </a:xfrm>
        </p:spPr>
        <p:txBody>
          <a:bodyPr/>
          <a:lstStyle/>
          <a:p>
            <a:pPr algn="just"/>
            <a:r>
              <a:rPr lang="en-US" sz="1400" b="0" dirty="0"/>
              <a:t>Copy the </a:t>
            </a:r>
            <a:r>
              <a:rPr lang="en-US" sz="1400" b="0" dirty="0" err="1"/>
              <a:t>byfn-network.json</a:t>
            </a:r>
            <a:r>
              <a:rPr lang="en-US" sz="1400" b="0" dirty="0"/>
              <a:t> file from composer directory to the /tmp/composer.</a:t>
            </a:r>
          </a:p>
          <a:p>
            <a:pPr algn="just"/>
            <a:r>
              <a:rPr lang="en-US" sz="1400" b="0" dirty="0"/>
              <a:t>A channel name mychannel1 has been created. All eight </a:t>
            </a:r>
            <a:r>
              <a:rPr lang="en-US" sz="1400" b="0" dirty="0">
                <a:solidFill>
                  <a:schemeClr val="accent2">
                    <a:lumMod val="75000"/>
                  </a:schemeClr>
                </a:solidFill>
              </a:rPr>
              <a:t>peer</a:t>
            </a:r>
            <a:r>
              <a:rPr lang="en-US" sz="1400" b="0" dirty="0"/>
              <a:t> nodes have been joined to this channel. </a:t>
            </a:r>
          </a:p>
          <a:p>
            <a:pPr algn="just"/>
            <a:r>
              <a:rPr lang="en-US" sz="1400" b="0" dirty="0"/>
              <a:t>Copy the contents of the file /tmp/composer/org1/ca-org1.txt and replace the text called INSERT_ORG1_CA_CERT.</a:t>
            </a:r>
          </a:p>
          <a:p>
            <a:pPr algn="just"/>
            <a:r>
              <a:rPr lang="en-US" sz="1400" b="0" dirty="0"/>
              <a:t>Copy the contents of the file /tmp/composer/org2/ca-org2.txt and replace the text called INSERT_ORG2_CA_CERT. </a:t>
            </a:r>
          </a:p>
          <a:p>
            <a:pPr algn="just"/>
            <a:r>
              <a:rPr lang="en-US" sz="1400" b="0" dirty="0"/>
              <a:t>Copy the contents of the file /tmp/composer/org3/ca-org3.txt and replace the text called INSERT_ORG3_CA_CERT. </a:t>
            </a:r>
          </a:p>
          <a:p>
            <a:pPr algn="just"/>
            <a:r>
              <a:rPr lang="en-US" sz="1400" b="0" dirty="0"/>
              <a:t>Copy the contents of the file /tmp/composer/org4/ca-org4.txt and replace the text called INSERT_ORG4_CA_CERT. </a:t>
            </a:r>
          </a:p>
          <a:p>
            <a:pPr algn="just"/>
            <a:r>
              <a:rPr lang="en-US" sz="1400" b="0" dirty="0"/>
              <a:t>Copy the contents of the file /tmp/composer/ca-orderer.txt and replace the text INSERT_ORDERER_CA_CERT. </a:t>
            </a:r>
          </a:p>
          <a:p>
            <a:pPr algn="just"/>
            <a:r>
              <a:rPr lang="en-US" sz="1400" b="0" dirty="0"/>
              <a:t>Change the </a:t>
            </a:r>
          </a:p>
          <a:p>
            <a:pPr algn="just"/>
            <a:r>
              <a:rPr lang="en-US" sz="1400" b="0" dirty="0"/>
              <a:t>Specify the organization that admin@org1.example.com belongs to, in a client section with optional timeouts. Once done, save it as a NEW file called /tmp/composer/org1/byfn-network-org1.json.</a:t>
            </a:r>
          </a:p>
          <a:p>
            <a:pPr algn="just"/>
            <a:r>
              <a:rPr lang="en-US" sz="1400" b="0" dirty="0"/>
              <a:t>Customize connection profiles for other organizations.</a:t>
            </a:r>
          </a:p>
          <a:p>
            <a:pPr algn="just"/>
            <a:endParaRPr lang="en-US" sz="1400" b="0" dirty="0"/>
          </a:p>
          <a:p>
            <a:pPr algn="just"/>
            <a:endParaRPr lang="en-US" sz="1400" b="0" dirty="0"/>
          </a:p>
          <a:p>
            <a:pPr algn="just"/>
            <a:endParaRPr lang="en-US" sz="1400" b="0" dirty="0"/>
          </a:p>
          <a:p>
            <a:pPr algn="just"/>
            <a:endParaRPr lang="en-US" sz="1400" b="0" dirty="0"/>
          </a:p>
          <a:p>
            <a:pPr algn="just"/>
            <a:endParaRPr lang="en-US" sz="1400" b="0" dirty="0"/>
          </a:p>
        </p:txBody>
      </p:sp>
      <p:pic>
        <p:nvPicPr>
          <p:cNvPr id="6" name="图片 5">
            <a:extLst>
              <a:ext uri="{FF2B5EF4-FFF2-40B4-BE49-F238E27FC236}">
                <a16:creationId xmlns:a16="http://schemas.microsoft.com/office/drawing/2014/main" id="{E6E76B7E-B1C7-476D-9F67-F15D51E217DD}"/>
              </a:ext>
            </a:extLst>
          </p:cNvPr>
          <p:cNvPicPr>
            <a:picLocks noChangeAspect="1"/>
          </p:cNvPicPr>
          <p:nvPr/>
        </p:nvPicPr>
        <p:blipFill>
          <a:blip r:embed="rId2"/>
          <a:stretch>
            <a:fillRect/>
          </a:stretch>
        </p:blipFill>
        <p:spPr>
          <a:xfrm>
            <a:off x="6420036" y="1357437"/>
            <a:ext cx="2702550" cy="5115070"/>
          </a:xfrm>
          <a:prstGeom prst="rect">
            <a:avLst/>
          </a:prstGeom>
        </p:spPr>
      </p:pic>
      <p:pic>
        <p:nvPicPr>
          <p:cNvPr id="7" name="图片 6">
            <a:extLst>
              <a:ext uri="{FF2B5EF4-FFF2-40B4-BE49-F238E27FC236}">
                <a16:creationId xmlns:a16="http://schemas.microsoft.com/office/drawing/2014/main" id="{D4200A76-A57A-41A3-978B-D405FA4F8CB4}"/>
              </a:ext>
            </a:extLst>
          </p:cNvPr>
          <p:cNvPicPr>
            <a:picLocks noChangeAspect="1"/>
          </p:cNvPicPr>
          <p:nvPr/>
        </p:nvPicPr>
        <p:blipFill>
          <a:blip r:embed="rId3"/>
          <a:stretch>
            <a:fillRect/>
          </a:stretch>
        </p:blipFill>
        <p:spPr>
          <a:xfrm>
            <a:off x="9228348" y="1357437"/>
            <a:ext cx="2924823" cy="5115070"/>
          </a:xfrm>
          <a:prstGeom prst="rect">
            <a:avLst/>
          </a:prstGeom>
        </p:spPr>
      </p:pic>
      <p:sp>
        <p:nvSpPr>
          <p:cNvPr id="8" name="文本框 7">
            <a:extLst>
              <a:ext uri="{FF2B5EF4-FFF2-40B4-BE49-F238E27FC236}">
                <a16:creationId xmlns:a16="http://schemas.microsoft.com/office/drawing/2014/main" id="{3A9525DD-646B-4507-BD37-84A68850692F}"/>
              </a:ext>
            </a:extLst>
          </p:cNvPr>
          <p:cNvSpPr txBox="1"/>
          <p:nvPr/>
        </p:nvSpPr>
        <p:spPr>
          <a:xfrm>
            <a:off x="8112224" y="6499326"/>
            <a:ext cx="3204356"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Sample Connection Profile for Org1</a:t>
            </a:r>
          </a:p>
        </p:txBody>
      </p:sp>
    </p:spTree>
    <p:extLst>
      <p:ext uri="{BB962C8B-B14F-4D97-AF65-F5344CB8AC3E}">
        <p14:creationId xmlns:p14="http://schemas.microsoft.com/office/powerpoint/2010/main" val="3521346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0A5F67D-AB4E-475A-AAF9-DC17D1F167CE}"/>
              </a:ext>
            </a:extLst>
          </p:cNvPr>
          <p:cNvSpPr/>
          <p:nvPr/>
        </p:nvSpPr>
        <p:spPr>
          <a:xfrm>
            <a:off x="371364" y="2276872"/>
            <a:ext cx="8820980" cy="4104456"/>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a:t>
            </a:r>
            <a:br>
              <a:rPr lang="en-US" sz="2800" b="0" dirty="0"/>
            </a:br>
            <a:r>
              <a:rPr lang="en-US" sz="2800" b="0" dirty="0"/>
              <a:t>  – Admin Network Card Configuration</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You must first locate the certificate file for this user. The certificate is the public part of the identity. The certificate file can be found in the </a:t>
            </a:r>
            <a:r>
              <a:rPr lang="en-US" sz="1600" b="0" dirty="0" err="1"/>
              <a:t>signcerts</a:t>
            </a:r>
            <a:r>
              <a:rPr lang="en-US" sz="1600" b="0" dirty="0"/>
              <a:t> subdirectory and is named Admin@org1.example.com-cert.pem, Admin@org2.example.com-cert.pem, Admin@org3.example.com-cert.pem and Admin@org4.example.com-cert.pem.</a:t>
            </a:r>
          </a:p>
          <a:p>
            <a:pPr algn="just"/>
            <a:r>
              <a:rPr lang="en-US" sz="1600" b="0" dirty="0">
                <a:solidFill>
                  <a:srgbClr val="FF0000"/>
                </a:solidFill>
              </a:rPr>
              <a:t>export ORG1=crypto-config/</a:t>
            </a:r>
            <a:r>
              <a:rPr lang="en-US" sz="1600" b="0" dirty="0" err="1">
                <a:solidFill>
                  <a:srgbClr val="FF0000"/>
                </a:solidFill>
              </a:rPr>
              <a:t>peerOrganizations</a:t>
            </a:r>
            <a:r>
              <a:rPr lang="en-US" sz="1600" b="0" dirty="0">
                <a:solidFill>
                  <a:srgbClr val="FF0000"/>
                </a:solidFill>
              </a:rPr>
              <a:t>/org1.example.com/users/Admin@org1.example.com/</a:t>
            </a:r>
            <a:r>
              <a:rPr lang="en-US" sz="1600" b="0" dirty="0" err="1">
                <a:solidFill>
                  <a:srgbClr val="FF0000"/>
                </a:solidFill>
              </a:rPr>
              <a:t>msp</a:t>
            </a:r>
            <a:endParaRPr lang="en-US" sz="1600" b="0" dirty="0">
              <a:solidFill>
                <a:srgbClr val="FF0000"/>
              </a:solidFill>
            </a:endParaRPr>
          </a:p>
          <a:p>
            <a:pPr algn="just"/>
            <a:r>
              <a:rPr lang="en-US" sz="1600" b="0" dirty="0">
                <a:solidFill>
                  <a:srgbClr val="FF0000"/>
                </a:solidFill>
              </a:rPr>
              <a:t>cp -p $ORG1/</a:t>
            </a:r>
            <a:r>
              <a:rPr lang="en-US" sz="1600" b="0" dirty="0" err="1">
                <a:solidFill>
                  <a:srgbClr val="FF0000"/>
                </a:solidFill>
              </a:rPr>
              <a:t>signcerts</a:t>
            </a:r>
            <a:r>
              <a:rPr lang="en-US" sz="1600" b="0" dirty="0">
                <a:solidFill>
                  <a:srgbClr val="FF0000"/>
                </a:solidFill>
              </a:rPr>
              <a:t>/A*.</a:t>
            </a:r>
            <a:r>
              <a:rPr lang="en-US" sz="1600" b="0" dirty="0" err="1">
                <a:solidFill>
                  <a:srgbClr val="FF0000"/>
                </a:solidFill>
              </a:rPr>
              <a:t>pem</a:t>
            </a:r>
            <a:r>
              <a:rPr lang="en-US" sz="1600" b="0" dirty="0">
                <a:solidFill>
                  <a:srgbClr val="FF0000"/>
                </a:solidFill>
              </a:rPr>
              <a:t> /tmp/composer/org1</a:t>
            </a:r>
          </a:p>
          <a:p>
            <a:pPr algn="just"/>
            <a:r>
              <a:rPr lang="en-US" sz="1600" b="0" dirty="0">
                <a:solidFill>
                  <a:srgbClr val="FF0000"/>
                </a:solidFill>
              </a:rPr>
              <a:t>cp -p $ORG1/</a:t>
            </a:r>
            <a:r>
              <a:rPr lang="en-US" sz="1600" b="0" dirty="0" err="1">
                <a:solidFill>
                  <a:srgbClr val="FF0000"/>
                </a:solidFill>
              </a:rPr>
              <a:t>keystore</a:t>
            </a:r>
            <a:r>
              <a:rPr lang="en-US" sz="1600" b="0" dirty="0">
                <a:solidFill>
                  <a:srgbClr val="FF0000"/>
                </a:solidFill>
              </a:rPr>
              <a:t>/*_</a:t>
            </a:r>
            <a:r>
              <a:rPr lang="en-US" sz="1600" b="0" dirty="0" err="1">
                <a:solidFill>
                  <a:srgbClr val="FF0000"/>
                </a:solidFill>
              </a:rPr>
              <a:t>sk</a:t>
            </a:r>
            <a:r>
              <a:rPr lang="en-US" sz="1600" b="0" dirty="0">
                <a:solidFill>
                  <a:srgbClr val="FF0000"/>
                </a:solidFill>
              </a:rPr>
              <a:t> /tmp/composer/org1</a:t>
            </a:r>
          </a:p>
          <a:p>
            <a:pPr algn="just"/>
            <a:r>
              <a:rPr lang="en-US" sz="1600" b="0" dirty="0">
                <a:solidFill>
                  <a:srgbClr val="FF0000"/>
                </a:solidFill>
              </a:rPr>
              <a:t>export ORG2=crypto-config/</a:t>
            </a:r>
            <a:r>
              <a:rPr lang="en-US" sz="1600" b="0" dirty="0" err="1">
                <a:solidFill>
                  <a:srgbClr val="FF0000"/>
                </a:solidFill>
              </a:rPr>
              <a:t>peerOrganizations</a:t>
            </a:r>
            <a:r>
              <a:rPr lang="en-US" sz="1600" b="0" dirty="0">
                <a:solidFill>
                  <a:srgbClr val="FF0000"/>
                </a:solidFill>
              </a:rPr>
              <a:t>/org2.example.com/users/Admin@org2.example.com/</a:t>
            </a:r>
            <a:r>
              <a:rPr lang="en-US" sz="1600" b="0" dirty="0" err="1">
                <a:solidFill>
                  <a:srgbClr val="FF0000"/>
                </a:solidFill>
              </a:rPr>
              <a:t>msp</a:t>
            </a:r>
            <a:endParaRPr lang="en-US" sz="1600" b="0" dirty="0">
              <a:solidFill>
                <a:srgbClr val="FF0000"/>
              </a:solidFill>
            </a:endParaRPr>
          </a:p>
          <a:p>
            <a:pPr algn="just"/>
            <a:r>
              <a:rPr lang="en-US" sz="1600" b="0" dirty="0">
                <a:solidFill>
                  <a:srgbClr val="FF0000"/>
                </a:solidFill>
              </a:rPr>
              <a:t>cp -p $ORG2/</a:t>
            </a:r>
            <a:r>
              <a:rPr lang="en-US" sz="1600" b="0" dirty="0" err="1">
                <a:solidFill>
                  <a:srgbClr val="FF0000"/>
                </a:solidFill>
              </a:rPr>
              <a:t>signcerts</a:t>
            </a:r>
            <a:r>
              <a:rPr lang="en-US" sz="1600" b="0" dirty="0">
                <a:solidFill>
                  <a:srgbClr val="FF0000"/>
                </a:solidFill>
              </a:rPr>
              <a:t>/A*.</a:t>
            </a:r>
            <a:r>
              <a:rPr lang="en-US" sz="1600" b="0" dirty="0" err="1">
                <a:solidFill>
                  <a:srgbClr val="FF0000"/>
                </a:solidFill>
              </a:rPr>
              <a:t>pem</a:t>
            </a:r>
            <a:r>
              <a:rPr lang="en-US" sz="1600" b="0" dirty="0">
                <a:solidFill>
                  <a:srgbClr val="FF0000"/>
                </a:solidFill>
              </a:rPr>
              <a:t> /tmp/composer/org2</a:t>
            </a:r>
          </a:p>
          <a:p>
            <a:pPr algn="just"/>
            <a:r>
              <a:rPr lang="en-US" sz="1600" b="0" dirty="0">
                <a:solidFill>
                  <a:srgbClr val="FF0000"/>
                </a:solidFill>
              </a:rPr>
              <a:t>cp -p $ORG2/</a:t>
            </a:r>
            <a:r>
              <a:rPr lang="en-US" sz="1600" b="0" dirty="0" err="1">
                <a:solidFill>
                  <a:srgbClr val="FF0000"/>
                </a:solidFill>
              </a:rPr>
              <a:t>keystore</a:t>
            </a:r>
            <a:r>
              <a:rPr lang="en-US" sz="1600" b="0" dirty="0">
                <a:solidFill>
                  <a:srgbClr val="FF0000"/>
                </a:solidFill>
              </a:rPr>
              <a:t>/*_</a:t>
            </a:r>
            <a:r>
              <a:rPr lang="en-US" sz="1600" b="0" dirty="0" err="1">
                <a:solidFill>
                  <a:srgbClr val="FF0000"/>
                </a:solidFill>
              </a:rPr>
              <a:t>sk</a:t>
            </a:r>
            <a:r>
              <a:rPr lang="en-US" sz="1600" b="0" dirty="0">
                <a:solidFill>
                  <a:srgbClr val="FF0000"/>
                </a:solidFill>
              </a:rPr>
              <a:t> /tmp/composer/org2</a:t>
            </a:r>
          </a:p>
          <a:p>
            <a:pPr algn="just"/>
            <a:r>
              <a:rPr lang="en-US" sz="1600" b="0" dirty="0">
                <a:solidFill>
                  <a:srgbClr val="FF0000"/>
                </a:solidFill>
              </a:rPr>
              <a:t>export ORG3=crypto-config/</a:t>
            </a:r>
            <a:r>
              <a:rPr lang="en-US" sz="1600" b="0" dirty="0" err="1">
                <a:solidFill>
                  <a:srgbClr val="FF0000"/>
                </a:solidFill>
              </a:rPr>
              <a:t>peerOrganizations</a:t>
            </a:r>
            <a:r>
              <a:rPr lang="en-US" sz="1600" b="0" dirty="0">
                <a:solidFill>
                  <a:srgbClr val="FF0000"/>
                </a:solidFill>
              </a:rPr>
              <a:t>/org3.example.com/users/Admin@org3.example.com/</a:t>
            </a:r>
            <a:r>
              <a:rPr lang="en-US" sz="1600" b="0" dirty="0" err="1">
                <a:solidFill>
                  <a:srgbClr val="FF0000"/>
                </a:solidFill>
              </a:rPr>
              <a:t>msp</a:t>
            </a:r>
            <a:endParaRPr lang="en-US" sz="1600" b="0" dirty="0">
              <a:solidFill>
                <a:srgbClr val="FF0000"/>
              </a:solidFill>
            </a:endParaRPr>
          </a:p>
          <a:p>
            <a:pPr algn="just"/>
            <a:r>
              <a:rPr lang="en-US" sz="1600" b="0" dirty="0">
                <a:solidFill>
                  <a:srgbClr val="FF0000"/>
                </a:solidFill>
              </a:rPr>
              <a:t>cp -p $ORG3/</a:t>
            </a:r>
            <a:r>
              <a:rPr lang="en-US" sz="1600" b="0" dirty="0" err="1">
                <a:solidFill>
                  <a:srgbClr val="FF0000"/>
                </a:solidFill>
              </a:rPr>
              <a:t>signcerts</a:t>
            </a:r>
            <a:r>
              <a:rPr lang="en-US" sz="1600" b="0" dirty="0">
                <a:solidFill>
                  <a:srgbClr val="FF0000"/>
                </a:solidFill>
              </a:rPr>
              <a:t>/A*.</a:t>
            </a:r>
            <a:r>
              <a:rPr lang="en-US" sz="1600" b="0" dirty="0" err="1">
                <a:solidFill>
                  <a:srgbClr val="FF0000"/>
                </a:solidFill>
              </a:rPr>
              <a:t>pem</a:t>
            </a:r>
            <a:r>
              <a:rPr lang="en-US" sz="1600" b="0" dirty="0">
                <a:solidFill>
                  <a:srgbClr val="FF0000"/>
                </a:solidFill>
              </a:rPr>
              <a:t> /tmp/composer/org3</a:t>
            </a:r>
          </a:p>
          <a:p>
            <a:pPr algn="just"/>
            <a:r>
              <a:rPr lang="en-US" sz="1600" b="0" dirty="0">
                <a:solidFill>
                  <a:srgbClr val="FF0000"/>
                </a:solidFill>
              </a:rPr>
              <a:t>cp -p $ORG3/</a:t>
            </a:r>
            <a:r>
              <a:rPr lang="en-US" sz="1600" b="0" dirty="0" err="1">
                <a:solidFill>
                  <a:srgbClr val="FF0000"/>
                </a:solidFill>
              </a:rPr>
              <a:t>keystore</a:t>
            </a:r>
            <a:r>
              <a:rPr lang="en-US" sz="1600" b="0" dirty="0">
                <a:solidFill>
                  <a:srgbClr val="FF0000"/>
                </a:solidFill>
              </a:rPr>
              <a:t>/*_</a:t>
            </a:r>
            <a:r>
              <a:rPr lang="en-US" sz="1600" b="0" dirty="0" err="1">
                <a:solidFill>
                  <a:srgbClr val="FF0000"/>
                </a:solidFill>
              </a:rPr>
              <a:t>sk</a:t>
            </a:r>
            <a:r>
              <a:rPr lang="en-US" sz="1600" b="0" dirty="0">
                <a:solidFill>
                  <a:srgbClr val="FF0000"/>
                </a:solidFill>
              </a:rPr>
              <a:t> /tmp/composer/org3</a:t>
            </a:r>
          </a:p>
          <a:p>
            <a:pPr algn="just"/>
            <a:r>
              <a:rPr lang="en-US" sz="1600" b="0" dirty="0">
                <a:solidFill>
                  <a:srgbClr val="FF0000"/>
                </a:solidFill>
              </a:rPr>
              <a:t>export ORG4=crypto-config/</a:t>
            </a:r>
            <a:r>
              <a:rPr lang="en-US" sz="1600" b="0" dirty="0" err="1">
                <a:solidFill>
                  <a:srgbClr val="FF0000"/>
                </a:solidFill>
              </a:rPr>
              <a:t>peerOrganizations</a:t>
            </a:r>
            <a:r>
              <a:rPr lang="en-US" sz="1600" b="0" dirty="0">
                <a:solidFill>
                  <a:srgbClr val="FF0000"/>
                </a:solidFill>
              </a:rPr>
              <a:t>/org4.example.com/users/Admin@org4.example.com/</a:t>
            </a:r>
            <a:r>
              <a:rPr lang="en-US" sz="1600" b="0" dirty="0" err="1">
                <a:solidFill>
                  <a:srgbClr val="FF0000"/>
                </a:solidFill>
              </a:rPr>
              <a:t>msp</a:t>
            </a:r>
            <a:endParaRPr lang="en-US" sz="1600" b="0" dirty="0">
              <a:solidFill>
                <a:srgbClr val="FF0000"/>
              </a:solidFill>
            </a:endParaRPr>
          </a:p>
          <a:p>
            <a:pPr algn="just"/>
            <a:r>
              <a:rPr lang="en-US" sz="1600" b="0" dirty="0">
                <a:solidFill>
                  <a:srgbClr val="FF0000"/>
                </a:solidFill>
              </a:rPr>
              <a:t>cp -p $ORG4/</a:t>
            </a:r>
            <a:r>
              <a:rPr lang="en-US" sz="1600" b="0" dirty="0" err="1">
                <a:solidFill>
                  <a:srgbClr val="FF0000"/>
                </a:solidFill>
              </a:rPr>
              <a:t>signcerts</a:t>
            </a:r>
            <a:r>
              <a:rPr lang="en-US" sz="1600" b="0" dirty="0">
                <a:solidFill>
                  <a:srgbClr val="FF0000"/>
                </a:solidFill>
              </a:rPr>
              <a:t>/A*.</a:t>
            </a:r>
            <a:r>
              <a:rPr lang="en-US" sz="1600" b="0" dirty="0" err="1">
                <a:solidFill>
                  <a:srgbClr val="FF0000"/>
                </a:solidFill>
              </a:rPr>
              <a:t>pem</a:t>
            </a:r>
            <a:r>
              <a:rPr lang="en-US" sz="1600" b="0" dirty="0">
                <a:solidFill>
                  <a:srgbClr val="FF0000"/>
                </a:solidFill>
              </a:rPr>
              <a:t> /tmp/composer/org4</a:t>
            </a:r>
          </a:p>
          <a:p>
            <a:pPr algn="just"/>
            <a:r>
              <a:rPr lang="en-US" sz="1600" b="0" dirty="0">
                <a:solidFill>
                  <a:srgbClr val="FF0000"/>
                </a:solidFill>
              </a:rPr>
              <a:t>cp -p $ORG4/</a:t>
            </a:r>
            <a:r>
              <a:rPr lang="en-US" sz="1600" b="0" dirty="0" err="1">
                <a:solidFill>
                  <a:srgbClr val="FF0000"/>
                </a:solidFill>
              </a:rPr>
              <a:t>keystore</a:t>
            </a:r>
            <a:r>
              <a:rPr lang="en-US" sz="1600" b="0" dirty="0">
                <a:solidFill>
                  <a:srgbClr val="FF0000"/>
                </a:solidFill>
              </a:rPr>
              <a:t>/*_</a:t>
            </a:r>
            <a:r>
              <a:rPr lang="en-US" sz="1600" b="0" dirty="0" err="1">
                <a:solidFill>
                  <a:srgbClr val="FF0000"/>
                </a:solidFill>
              </a:rPr>
              <a:t>sk</a:t>
            </a:r>
            <a:r>
              <a:rPr lang="en-US" sz="1600" b="0" dirty="0">
                <a:solidFill>
                  <a:srgbClr val="FF0000"/>
                </a:solidFill>
              </a:rPr>
              <a:t> /tmp/composer/org4</a:t>
            </a:r>
          </a:p>
          <a:p>
            <a:pPr algn="just"/>
            <a:endParaRPr lang="en-US" sz="1600" b="0" dirty="0"/>
          </a:p>
          <a:p>
            <a:pPr algn="just"/>
            <a:endParaRPr lang="en-US" sz="1600" b="0" dirty="0"/>
          </a:p>
        </p:txBody>
      </p:sp>
    </p:spTree>
    <p:extLst>
      <p:ext uri="{BB962C8B-B14F-4D97-AF65-F5344CB8AC3E}">
        <p14:creationId xmlns:p14="http://schemas.microsoft.com/office/powerpoint/2010/main" val="2215514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992C9E8-96B7-40E7-BCF2-D14337D6132F}"/>
              </a:ext>
            </a:extLst>
          </p:cNvPr>
          <p:cNvSpPr/>
          <p:nvPr/>
        </p:nvSpPr>
        <p:spPr>
          <a:xfrm>
            <a:off x="371364" y="2600908"/>
            <a:ext cx="11737304" cy="2520280"/>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a:t>
            </a:r>
            <a:br>
              <a:rPr lang="en-US" sz="2800" b="0" dirty="0"/>
            </a:br>
            <a:r>
              <a:rPr lang="en-US" sz="2800" b="0" dirty="0"/>
              <a:t>– Admin Network Card Creation</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In this step you will create business network cards for the administrator to use to deploy the blockchain business network to the Hyperledger Fabric network.</a:t>
            </a:r>
          </a:p>
          <a:p>
            <a:pPr algn="just"/>
            <a:r>
              <a:rPr lang="en-US" sz="1600" b="0" dirty="0"/>
              <a:t>Run the composer card create command to create a business network card using the connection profile for each organization. You must specify the path to all three files that you either created or located in the previous steps: (note: the </a:t>
            </a:r>
            <a:r>
              <a:rPr lang="en-US" sz="1600" b="0" dirty="0" err="1"/>
              <a:t>sk</a:t>
            </a:r>
            <a:r>
              <a:rPr lang="en-US" sz="1600" b="0" dirty="0"/>
              <a:t> file will differ.)</a:t>
            </a:r>
          </a:p>
          <a:p>
            <a:pPr algn="just"/>
            <a:r>
              <a:rPr lang="en-US" sz="1600" b="0" dirty="0">
                <a:solidFill>
                  <a:srgbClr val="FF0000"/>
                </a:solidFill>
              </a:rPr>
              <a:t>composer card create -p /tmp/composer/org1/byfn-network-org1.json -u </a:t>
            </a:r>
            <a:r>
              <a:rPr lang="en-US" sz="1600" b="0" dirty="0" err="1">
                <a:solidFill>
                  <a:srgbClr val="FF0000"/>
                </a:solidFill>
              </a:rPr>
              <a:t>PeerAdmin</a:t>
            </a:r>
            <a:r>
              <a:rPr lang="en-US" sz="1600" b="0" dirty="0">
                <a:solidFill>
                  <a:srgbClr val="FF0000"/>
                </a:solidFill>
              </a:rPr>
              <a:t> -c /tmp/composer/org1/Admin@org1.example.com-cert.pem -k /tmp/composer/org1/*_</a:t>
            </a:r>
            <a:r>
              <a:rPr lang="en-US" sz="1600" b="0" dirty="0" err="1">
                <a:solidFill>
                  <a:srgbClr val="FF0000"/>
                </a:solidFill>
              </a:rPr>
              <a:t>sk</a:t>
            </a:r>
            <a:r>
              <a:rPr lang="en-US" sz="1600" b="0" dirty="0">
                <a:solidFill>
                  <a:srgbClr val="FF0000"/>
                </a:solidFill>
              </a:rPr>
              <a:t> -r </a:t>
            </a:r>
            <a:r>
              <a:rPr lang="en-US" sz="1600" b="0" dirty="0" err="1">
                <a:solidFill>
                  <a:srgbClr val="FF0000"/>
                </a:solidFill>
              </a:rPr>
              <a:t>PeerAdmin</a:t>
            </a:r>
            <a:r>
              <a:rPr lang="en-US" sz="1600" b="0" dirty="0">
                <a:solidFill>
                  <a:srgbClr val="FF0000"/>
                </a:solidFill>
              </a:rPr>
              <a:t> -r </a:t>
            </a:r>
            <a:r>
              <a:rPr lang="en-US" sz="1600" b="0" dirty="0" err="1">
                <a:solidFill>
                  <a:srgbClr val="FF0000"/>
                </a:solidFill>
              </a:rPr>
              <a:t>ChannelAdmin</a:t>
            </a:r>
            <a:r>
              <a:rPr lang="en-US" sz="1600" b="0" dirty="0">
                <a:solidFill>
                  <a:srgbClr val="FF0000"/>
                </a:solidFill>
              </a:rPr>
              <a:t> -f PeerAdmin@byfn-network-org1.card</a:t>
            </a:r>
          </a:p>
          <a:p>
            <a:pPr algn="just"/>
            <a:r>
              <a:rPr lang="en-US" sz="1600" b="0" dirty="0">
                <a:solidFill>
                  <a:srgbClr val="FF0000"/>
                </a:solidFill>
              </a:rPr>
              <a:t>composer card create -p /tmp/composer/org2/byfn-network-org2.json -u </a:t>
            </a:r>
            <a:r>
              <a:rPr lang="en-US" sz="1600" b="0" dirty="0" err="1">
                <a:solidFill>
                  <a:srgbClr val="FF0000"/>
                </a:solidFill>
              </a:rPr>
              <a:t>PeerAdmin</a:t>
            </a:r>
            <a:r>
              <a:rPr lang="en-US" sz="1600" b="0" dirty="0">
                <a:solidFill>
                  <a:srgbClr val="FF0000"/>
                </a:solidFill>
              </a:rPr>
              <a:t> -c /tmp/composer/org2/Admin@org2.example.com-cert.pem -k /tmp/composer/org2/*_</a:t>
            </a:r>
            <a:r>
              <a:rPr lang="en-US" sz="1600" b="0" dirty="0" err="1">
                <a:solidFill>
                  <a:srgbClr val="FF0000"/>
                </a:solidFill>
              </a:rPr>
              <a:t>sk</a:t>
            </a:r>
            <a:r>
              <a:rPr lang="en-US" sz="1600" b="0" dirty="0">
                <a:solidFill>
                  <a:srgbClr val="FF0000"/>
                </a:solidFill>
              </a:rPr>
              <a:t> -r </a:t>
            </a:r>
            <a:r>
              <a:rPr lang="en-US" sz="1600" b="0" dirty="0" err="1">
                <a:solidFill>
                  <a:srgbClr val="FF0000"/>
                </a:solidFill>
              </a:rPr>
              <a:t>PeerAdmin</a:t>
            </a:r>
            <a:r>
              <a:rPr lang="en-US" sz="1600" b="0" dirty="0">
                <a:solidFill>
                  <a:srgbClr val="FF0000"/>
                </a:solidFill>
              </a:rPr>
              <a:t> -r </a:t>
            </a:r>
            <a:r>
              <a:rPr lang="en-US" sz="1600" b="0" dirty="0" err="1">
                <a:solidFill>
                  <a:srgbClr val="FF0000"/>
                </a:solidFill>
              </a:rPr>
              <a:t>ChannelAdmin</a:t>
            </a:r>
            <a:r>
              <a:rPr lang="en-US" sz="1600" b="0" dirty="0">
                <a:solidFill>
                  <a:srgbClr val="FF0000"/>
                </a:solidFill>
              </a:rPr>
              <a:t> –f PeerAdmin@byfn-network-org2.card</a:t>
            </a:r>
          </a:p>
          <a:p>
            <a:pPr algn="just"/>
            <a:r>
              <a:rPr lang="en-US" sz="1600" b="0" dirty="0">
                <a:solidFill>
                  <a:srgbClr val="FF0000"/>
                </a:solidFill>
              </a:rPr>
              <a:t>composer card create -p /tmp/composer/org3/byfn-network-org3.json -u </a:t>
            </a:r>
            <a:r>
              <a:rPr lang="en-US" sz="1600" b="0" dirty="0" err="1">
                <a:solidFill>
                  <a:srgbClr val="FF0000"/>
                </a:solidFill>
              </a:rPr>
              <a:t>PeerAdmin</a:t>
            </a:r>
            <a:r>
              <a:rPr lang="en-US" sz="1600" b="0" dirty="0">
                <a:solidFill>
                  <a:srgbClr val="FF0000"/>
                </a:solidFill>
              </a:rPr>
              <a:t> -c /tmp/composer/org3/Admin@org3.example.com-cert.pem -k /tmp/composer/org3/*_</a:t>
            </a:r>
            <a:r>
              <a:rPr lang="en-US" sz="1600" b="0" dirty="0" err="1">
                <a:solidFill>
                  <a:srgbClr val="FF0000"/>
                </a:solidFill>
              </a:rPr>
              <a:t>sk</a:t>
            </a:r>
            <a:r>
              <a:rPr lang="en-US" sz="1600" b="0" dirty="0">
                <a:solidFill>
                  <a:srgbClr val="FF0000"/>
                </a:solidFill>
              </a:rPr>
              <a:t> -r </a:t>
            </a:r>
            <a:r>
              <a:rPr lang="en-US" sz="1600" b="0" dirty="0" err="1">
                <a:solidFill>
                  <a:srgbClr val="FF0000"/>
                </a:solidFill>
              </a:rPr>
              <a:t>PeerAdmin</a:t>
            </a:r>
            <a:r>
              <a:rPr lang="en-US" sz="1600" b="0" dirty="0">
                <a:solidFill>
                  <a:srgbClr val="FF0000"/>
                </a:solidFill>
              </a:rPr>
              <a:t> -r </a:t>
            </a:r>
            <a:r>
              <a:rPr lang="en-US" sz="1600" b="0" dirty="0" err="1">
                <a:solidFill>
                  <a:srgbClr val="FF0000"/>
                </a:solidFill>
              </a:rPr>
              <a:t>ChannelAdmin</a:t>
            </a:r>
            <a:r>
              <a:rPr lang="en-US" sz="1600" b="0" dirty="0">
                <a:solidFill>
                  <a:srgbClr val="FF0000"/>
                </a:solidFill>
              </a:rPr>
              <a:t> –f PeerAdmin@byfn-network-org3.card</a:t>
            </a:r>
          </a:p>
          <a:p>
            <a:pPr algn="just"/>
            <a:r>
              <a:rPr lang="en-US" sz="1600" b="0" dirty="0">
                <a:solidFill>
                  <a:srgbClr val="FF0000"/>
                </a:solidFill>
              </a:rPr>
              <a:t>composer card create -p /tmp/composer/org4/byfn-network-org4.json -u </a:t>
            </a:r>
            <a:r>
              <a:rPr lang="en-US" sz="1600" b="0" dirty="0" err="1">
                <a:solidFill>
                  <a:srgbClr val="FF0000"/>
                </a:solidFill>
              </a:rPr>
              <a:t>PeerAdmin</a:t>
            </a:r>
            <a:r>
              <a:rPr lang="en-US" sz="1600" b="0" dirty="0">
                <a:solidFill>
                  <a:srgbClr val="FF0000"/>
                </a:solidFill>
              </a:rPr>
              <a:t> -c /tmp/composer/org4/Admin@org4.example.com-cert.pem -k /tmp/composer/org4/*_</a:t>
            </a:r>
            <a:r>
              <a:rPr lang="en-US" sz="1600" b="0" dirty="0" err="1">
                <a:solidFill>
                  <a:srgbClr val="FF0000"/>
                </a:solidFill>
              </a:rPr>
              <a:t>sk</a:t>
            </a:r>
            <a:r>
              <a:rPr lang="en-US" sz="1600" b="0" dirty="0">
                <a:solidFill>
                  <a:srgbClr val="FF0000"/>
                </a:solidFill>
              </a:rPr>
              <a:t> -r </a:t>
            </a:r>
            <a:r>
              <a:rPr lang="en-US" sz="1600" b="0" dirty="0" err="1">
                <a:solidFill>
                  <a:srgbClr val="FF0000"/>
                </a:solidFill>
              </a:rPr>
              <a:t>PeerAdmin</a:t>
            </a:r>
            <a:r>
              <a:rPr lang="en-US" sz="1600" b="0" dirty="0">
                <a:solidFill>
                  <a:srgbClr val="FF0000"/>
                </a:solidFill>
              </a:rPr>
              <a:t> -r </a:t>
            </a:r>
            <a:r>
              <a:rPr lang="en-US" sz="1600" b="0" dirty="0" err="1">
                <a:solidFill>
                  <a:srgbClr val="FF0000"/>
                </a:solidFill>
              </a:rPr>
              <a:t>ChannelAdmin</a:t>
            </a:r>
            <a:r>
              <a:rPr lang="en-US" sz="1600" b="0" dirty="0">
                <a:solidFill>
                  <a:srgbClr val="FF0000"/>
                </a:solidFill>
              </a:rPr>
              <a:t> -f PeerAdmin@byfn-network-org4.card</a:t>
            </a:r>
          </a:p>
          <a:p>
            <a:pPr algn="just"/>
            <a:r>
              <a:rPr lang="en-US" sz="1600" b="0" dirty="0"/>
              <a:t>If the command works successfully, a business network card file called PeerAdmin@byfn-network-org1.card , PeerAdmin@byfn-network-org2.card , PeerAdmin@byfn-network-org3.card and PeerAdmin@byfn-network-org4.card  will have been written to the current directory.</a:t>
            </a:r>
          </a:p>
          <a:p>
            <a:pPr algn="just"/>
            <a:endParaRPr lang="en-US" sz="1600" b="0" dirty="0"/>
          </a:p>
        </p:txBody>
      </p:sp>
    </p:spTree>
    <p:extLst>
      <p:ext uri="{BB962C8B-B14F-4D97-AF65-F5344CB8AC3E}">
        <p14:creationId xmlns:p14="http://schemas.microsoft.com/office/powerpoint/2010/main" val="2578563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B44352B-31D2-4338-8406-CFACFE9E1A15}"/>
              </a:ext>
            </a:extLst>
          </p:cNvPr>
          <p:cNvSpPr/>
          <p:nvPr/>
        </p:nvSpPr>
        <p:spPr>
          <a:xfrm>
            <a:off x="803412" y="1664804"/>
            <a:ext cx="7416824" cy="1224136"/>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5" name="矩形 4">
            <a:extLst>
              <a:ext uri="{FF2B5EF4-FFF2-40B4-BE49-F238E27FC236}">
                <a16:creationId xmlns:a16="http://schemas.microsoft.com/office/drawing/2014/main" id="{9C06DE26-E819-478B-8A39-D8AE4D7BF5FB}"/>
              </a:ext>
            </a:extLst>
          </p:cNvPr>
          <p:cNvSpPr/>
          <p:nvPr/>
        </p:nvSpPr>
        <p:spPr>
          <a:xfrm>
            <a:off x="371364" y="3825044"/>
            <a:ext cx="1692188" cy="324036"/>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a:t>
            </a:r>
            <a:br>
              <a:rPr lang="en-US" sz="2800" b="0" dirty="0"/>
            </a:br>
            <a:r>
              <a:rPr lang="en-US" sz="2800" b="0" dirty="0"/>
              <a:t>– Admin Network Card Importing</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Run the composer card import command to import the business network card for Org1 into the wallet:</a:t>
            </a:r>
          </a:p>
          <a:p>
            <a:pPr lvl="1" algn="just"/>
            <a:r>
              <a:rPr lang="en-US" sz="1400" b="0" dirty="0">
                <a:solidFill>
                  <a:srgbClr val="FF0000"/>
                </a:solidFill>
              </a:rPr>
              <a:t>composer card import -f PeerAdmin@byfn-network-org1.card --card PeerAdmin@byfn-network-org1</a:t>
            </a:r>
          </a:p>
          <a:p>
            <a:pPr lvl="1" algn="just"/>
            <a:r>
              <a:rPr lang="en-US" sz="1400" b="0" dirty="0">
                <a:solidFill>
                  <a:srgbClr val="FF0000"/>
                </a:solidFill>
              </a:rPr>
              <a:t>composer card import -f PeerAdmin@byfn-network-org2.card --card PeerAdmin@byfn-network-org2</a:t>
            </a:r>
          </a:p>
          <a:p>
            <a:pPr lvl="1" algn="just"/>
            <a:r>
              <a:rPr lang="en-US" sz="1400" b="0" dirty="0">
                <a:solidFill>
                  <a:srgbClr val="FF0000"/>
                </a:solidFill>
              </a:rPr>
              <a:t>composer card import -f PeerAdmin@byfn-network-org3.card --card PeerAdmin@byfn-network-org3</a:t>
            </a:r>
          </a:p>
          <a:p>
            <a:pPr lvl="1" algn="just"/>
            <a:r>
              <a:rPr lang="en-US" sz="1400" b="0" dirty="0">
                <a:solidFill>
                  <a:srgbClr val="FF0000"/>
                </a:solidFill>
              </a:rPr>
              <a:t>composer card import -f PeerAdmin@byfn-network-org4.card --card PeerAdmin@byfn-network-org4</a:t>
            </a:r>
          </a:p>
          <a:p>
            <a:pPr algn="just"/>
            <a:r>
              <a:rPr lang="en-US" sz="1600" b="0" dirty="0"/>
              <a:t>If the command works successfully, a business network card called PeerAdmin@byfn-network-org1 , PeerAdmin@byfn-network-org2, PeerAdmin@byfn-network-org3, PeerAdmin@byfn-network-org4 will have been imported into the wallet.</a:t>
            </a:r>
          </a:p>
          <a:p>
            <a:pPr algn="just"/>
            <a:r>
              <a:rPr lang="en-US" sz="1600" b="0" dirty="0"/>
              <a:t>Using the following command to check the imported business network cards in wallet:</a:t>
            </a:r>
          </a:p>
          <a:p>
            <a:pPr algn="just"/>
            <a:r>
              <a:rPr lang="en-US" sz="1600" b="0" dirty="0">
                <a:solidFill>
                  <a:srgbClr val="FF0000"/>
                </a:solidFill>
              </a:rPr>
              <a:t>composer card list</a:t>
            </a:r>
          </a:p>
          <a:p>
            <a:pPr algn="just"/>
            <a:endParaRPr lang="en-US" sz="1600" b="0" dirty="0"/>
          </a:p>
          <a:p>
            <a:pPr algn="just"/>
            <a:endParaRPr lang="en-US" sz="1600" b="0" dirty="0"/>
          </a:p>
          <a:p>
            <a:pPr algn="just"/>
            <a:endParaRPr lang="en-US" sz="1600" b="0" dirty="0"/>
          </a:p>
        </p:txBody>
      </p:sp>
      <p:pic>
        <p:nvPicPr>
          <p:cNvPr id="4" name="图片 3">
            <a:extLst>
              <a:ext uri="{FF2B5EF4-FFF2-40B4-BE49-F238E27FC236}">
                <a16:creationId xmlns:a16="http://schemas.microsoft.com/office/drawing/2014/main" id="{8B60D35C-D306-4DB3-A93E-41FC90EA3830}"/>
              </a:ext>
            </a:extLst>
          </p:cNvPr>
          <p:cNvPicPr>
            <a:picLocks noChangeAspect="1"/>
          </p:cNvPicPr>
          <p:nvPr/>
        </p:nvPicPr>
        <p:blipFill>
          <a:blip r:embed="rId2"/>
          <a:stretch>
            <a:fillRect/>
          </a:stretch>
        </p:blipFill>
        <p:spPr>
          <a:xfrm>
            <a:off x="3755739" y="4286355"/>
            <a:ext cx="5400675" cy="2105025"/>
          </a:xfrm>
          <a:prstGeom prst="rect">
            <a:avLst/>
          </a:prstGeom>
        </p:spPr>
      </p:pic>
      <p:sp>
        <p:nvSpPr>
          <p:cNvPr id="6" name="文本框 5">
            <a:extLst>
              <a:ext uri="{FF2B5EF4-FFF2-40B4-BE49-F238E27FC236}">
                <a16:creationId xmlns:a16="http://schemas.microsoft.com/office/drawing/2014/main" id="{0567645F-19AC-44F4-A0FF-5D9BB453425D}"/>
              </a:ext>
            </a:extLst>
          </p:cNvPr>
          <p:cNvSpPr txBox="1"/>
          <p:nvPr/>
        </p:nvSpPr>
        <p:spPr>
          <a:xfrm>
            <a:off x="4853899" y="6391380"/>
            <a:ext cx="3204356"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Snapshot of Composer Card Wallet</a:t>
            </a:r>
            <a:endParaRPr lang="en-US" sz="1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8928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ko-KR" sz="2800" b="1" dirty="0"/>
              <a:t>Contents</a:t>
            </a:r>
            <a:endParaRPr lang="ko-KR" altLang="en-US" sz="2800" b="1" dirty="0"/>
          </a:p>
        </p:txBody>
      </p:sp>
      <p:sp>
        <p:nvSpPr>
          <p:cNvPr id="3" name="内容占位符 2"/>
          <p:cNvSpPr>
            <a:spLocks noGrp="1"/>
          </p:cNvSpPr>
          <p:nvPr>
            <p:ph idx="1"/>
          </p:nvPr>
        </p:nvSpPr>
        <p:spPr>
          <a:xfrm>
            <a:off x="15498" y="1268760"/>
            <a:ext cx="12176501" cy="5292935"/>
          </a:xfrm>
        </p:spPr>
        <p:txBody>
          <a:bodyPr/>
          <a:lstStyle/>
          <a:p>
            <a:r>
              <a:rPr lang="en-US" sz="2400" b="0" dirty="0"/>
              <a:t>Fabric Network Configuration for Clinical Trial Blockchain</a:t>
            </a:r>
          </a:p>
          <a:p>
            <a:r>
              <a:rPr lang="en-US" sz="2400" b="0" dirty="0"/>
              <a:t>Hyperledger Explorer Configuration for Clinical Trial Blockchain </a:t>
            </a:r>
          </a:p>
          <a:p>
            <a:r>
              <a:rPr lang="en-US" sz="2400" b="0" dirty="0"/>
              <a:t>Clinical Trial Blockchain Testing</a:t>
            </a:r>
          </a:p>
          <a:p>
            <a:pPr marL="457200" lvl="1" indent="0">
              <a:lnSpc>
                <a:spcPct val="150000"/>
              </a:lnSpc>
              <a:buNone/>
            </a:pPr>
            <a:endParaRPr lang="en-US" altLang="ko-KR" sz="2800" dirty="0"/>
          </a:p>
          <a:p>
            <a:pPr lvl="1">
              <a:lnSpc>
                <a:spcPct val="150000"/>
              </a:lnSpc>
              <a:buFont typeface="Wingdings" panose="05000000000000000000" pitchFamily="2" charset="2"/>
              <a:buChar char="§"/>
            </a:pPr>
            <a:endParaRPr lang="en-US" altLang="ko-KR" sz="2800" dirty="0"/>
          </a:p>
        </p:txBody>
      </p:sp>
    </p:spTree>
    <p:extLst>
      <p:ext uri="{BB962C8B-B14F-4D97-AF65-F5344CB8AC3E}">
        <p14:creationId xmlns:p14="http://schemas.microsoft.com/office/powerpoint/2010/main" val="2343353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D2A5DB-F5FF-4569-9CAF-63106CF646DE}"/>
              </a:ext>
            </a:extLst>
          </p:cNvPr>
          <p:cNvSpPr/>
          <p:nvPr/>
        </p:nvSpPr>
        <p:spPr>
          <a:xfrm>
            <a:off x="803412" y="1952836"/>
            <a:ext cx="7560840" cy="118813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a:t>
            </a:r>
            <a:br>
              <a:rPr lang="en-US" sz="2800" b="0" dirty="0"/>
            </a:br>
            <a:r>
              <a:rPr lang="en-US" sz="2800" b="0" dirty="0"/>
              <a:t>– Business Network Installation</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Run the composer network install command to install the business network onto all of the Hyperledger Fabric peer nodes for each organization that you specified in the connection profile file you created:</a:t>
            </a:r>
          </a:p>
          <a:p>
            <a:pPr lvl="1" algn="just"/>
            <a:r>
              <a:rPr lang="en-US" sz="1400" b="0" dirty="0">
                <a:solidFill>
                  <a:srgbClr val="FF0000"/>
                </a:solidFill>
              </a:rPr>
              <a:t>composer network install --card PeerAdmin@byfn-network-org1 --</a:t>
            </a:r>
            <a:r>
              <a:rPr lang="en-US" sz="1400" b="0" dirty="0" err="1">
                <a:solidFill>
                  <a:srgbClr val="FF0000"/>
                </a:solidFill>
              </a:rPr>
              <a:t>archiveFile</a:t>
            </a:r>
            <a:r>
              <a:rPr lang="en-US" sz="1400" b="0" dirty="0">
                <a:solidFill>
                  <a:srgbClr val="FF0000"/>
                </a:solidFill>
              </a:rPr>
              <a:t> clinical-trial-</a:t>
            </a:r>
            <a:r>
              <a:rPr lang="en-US" sz="1400" b="0" dirty="0" err="1">
                <a:solidFill>
                  <a:srgbClr val="FF0000"/>
                </a:solidFill>
              </a:rPr>
              <a:t>network.bna</a:t>
            </a:r>
            <a:endParaRPr lang="en-US" sz="1400" b="0" dirty="0">
              <a:solidFill>
                <a:srgbClr val="FF0000"/>
              </a:solidFill>
            </a:endParaRPr>
          </a:p>
          <a:p>
            <a:pPr lvl="1" algn="just"/>
            <a:r>
              <a:rPr lang="en-US" sz="1400" b="0" dirty="0">
                <a:solidFill>
                  <a:srgbClr val="FF0000"/>
                </a:solidFill>
              </a:rPr>
              <a:t>composer network install --card PeerAdmin@byfn-network-org2 --</a:t>
            </a:r>
            <a:r>
              <a:rPr lang="en-US" sz="1400" b="0" dirty="0" err="1">
                <a:solidFill>
                  <a:srgbClr val="FF0000"/>
                </a:solidFill>
              </a:rPr>
              <a:t>archiveFile</a:t>
            </a:r>
            <a:r>
              <a:rPr lang="en-US" sz="1400" b="0" dirty="0">
                <a:solidFill>
                  <a:srgbClr val="FF0000"/>
                </a:solidFill>
              </a:rPr>
              <a:t> clinical-trial-</a:t>
            </a:r>
            <a:r>
              <a:rPr lang="en-US" sz="1400" b="0" dirty="0" err="1">
                <a:solidFill>
                  <a:srgbClr val="FF0000"/>
                </a:solidFill>
              </a:rPr>
              <a:t>network.bna</a:t>
            </a:r>
            <a:endParaRPr lang="en-US" sz="1400" b="0" dirty="0">
              <a:solidFill>
                <a:srgbClr val="FF0000"/>
              </a:solidFill>
            </a:endParaRPr>
          </a:p>
          <a:p>
            <a:pPr lvl="1" algn="just"/>
            <a:r>
              <a:rPr lang="en-US" sz="1400" b="0" dirty="0">
                <a:solidFill>
                  <a:srgbClr val="FF0000"/>
                </a:solidFill>
              </a:rPr>
              <a:t>composer network install --card PeerAdmin@byfn-network-org3 --</a:t>
            </a:r>
            <a:r>
              <a:rPr lang="en-US" sz="1400" b="0" dirty="0" err="1">
                <a:solidFill>
                  <a:srgbClr val="FF0000"/>
                </a:solidFill>
              </a:rPr>
              <a:t>archiveFile</a:t>
            </a:r>
            <a:r>
              <a:rPr lang="en-US" sz="1400" b="0" dirty="0">
                <a:solidFill>
                  <a:srgbClr val="FF0000"/>
                </a:solidFill>
              </a:rPr>
              <a:t> clinical-trial-</a:t>
            </a:r>
            <a:r>
              <a:rPr lang="en-US" sz="1400" b="0" dirty="0" err="1">
                <a:solidFill>
                  <a:srgbClr val="FF0000"/>
                </a:solidFill>
              </a:rPr>
              <a:t>network.bna</a:t>
            </a:r>
            <a:endParaRPr lang="en-US" sz="1400" b="0" dirty="0">
              <a:solidFill>
                <a:srgbClr val="FF0000"/>
              </a:solidFill>
            </a:endParaRPr>
          </a:p>
          <a:p>
            <a:pPr lvl="1" algn="just"/>
            <a:r>
              <a:rPr lang="en-US" sz="1400" b="0" dirty="0">
                <a:solidFill>
                  <a:srgbClr val="FF0000"/>
                </a:solidFill>
              </a:rPr>
              <a:t>composer network install --card PeerAdmin@byfn-network-org4 --</a:t>
            </a:r>
            <a:r>
              <a:rPr lang="en-US" sz="1400" b="0" dirty="0" err="1">
                <a:solidFill>
                  <a:srgbClr val="FF0000"/>
                </a:solidFill>
              </a:rPr>
              <a:t>archiveFile</a:t>
            </a:r>
            <a:r>
              <a:rPr lang="en-US" sz="1400" b="0" dirty="0">
                <a:solidFill>
                  <a:srgbClr val="FF0000"/>
                </a:solidFill>
              </a:rPr>
              <a:t> clinical-trial-</a:t>
            </a:r>
            <a:r>
              <a:rPr lang="en-US" sz="1400" b="0" dirty="0" err="1">
                <a:solidFill>
                  <a:srgbClr val="FF0000"/>
                </a:solidFill>
              </a:rPr>
              <a:t>network.bna</a:t>
            </a:r>
            <a:endParaRPr lang="en-US" sz="1600" b="0" dirty="0">
              <a:solidFill>
                <a:srgbClr val="FF0000"/>
              </a:solidFill>
            </a:endParaRPr>
          </a:p>
          <a:p>
            <a:pPr algn="just"/>
            <a:r>
              <a:rPr lang="en-US" sz="1600" b="0" dirty="0"/>
              <a:t>A useful feature of the network install command is that it will output the name of the business network and the version number that has just been installed and you can note these down for use later.</a:t>
            </a:r>
          </a:p>
          <a:p>
            <a:pPr algn="just"/>
            <a:endParaRPr lang="en-US" sz="1600" b="0" dirty="0"/>
          </a:p>
          <a:p>
            <a:pPr algn="just"/>
            <a:endParaRPr lang="en-US" sz="1600" b="0" dirty="0"/>
          </a:p>
          <a:p>
            <a:pPr algn="just"/>
            <a:endParaRPr lang="en-US" sz="1600" b="0" dirty="0"/>
          </a:p>
        </p:txBody>
      </p:sp>
      <p:pic>
        <p:nvPicPr>
          <p:cNvPr id="5" name="图片 4">
            <a:extLst>
              <a:ext uri="{FF2B5EF4-FFF2-40B4-BE49-F238E27FC236}">
                <a16:creationId xmlns:a16="http://schemas.microsoft.com/office/drawing/2014/main" id="{2FE4AFC7-3BE7-4CD5-B898-950D9FA0B2A8}"/>
              </a:ext>
            </a:extLst>
          </p:cNvPr>
          <p:cNvPicPr>
            <a:picLocks noChangeAspect="1"/>
          </p:cNvPicPr>
          <p:nvPr/>
        </p:nvPicPr>
        <p:blipFill>
          <a:blip r:embed="rId2"/>
          <a:stretch>
            <a:fillRect/>
          </a:stretch>
        </p:blipFill>
        <p:spPr>
          <a:xfrm>
            <a:off x="3107668" y="3861048"/>
            <a:ext cx="5666624" cy="2628292"/>
          </a:xfrm>
          <a:prstGeom prst="rect">
            <a:avLst/>
          </a:prstGeom>
        </p:spPr>
      </p:pic>
      <p:sp>
        <p:nvSpPr>
          <p:cNvPr id="7" name="文本框 6">
            <a:extLst>
              <a:ext uri="{FF2B5EF4-FFF2-40B4-BE49-F238E27FC236}">
                <a16:creationId xmlns:a16="http://schemas.microsoft.com/office/drawing/2014/main" id="{6976BA47-EFE2-4AB6-AB1D-0076534B2A6A}"/>
              </a:ext>
            </a:extLst>
          </p:cNvPr>
          <p:cNvSpPr txBox="1"/>
          <p:nvPr/>
        </p:nvSpPr>
        <p:spPr>
          <a:xfrm>
            <a:off x="4214791" y="6489340"/>
            <a:ext cx="3762418"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Snapshot of Business Network Installation</a:t>
            </a:r>
          </a:p>
        </p:txBody>
      </p:sp>
    </p:spTree>
    <p:extLst>
      <p:ext uri="{BB962C8B-B14F-4D97-AF65-F5344CB8AC3E}">
        <p14:creationId xmlns:p14="http://schemas.microsoft.com/office/powerpoint/2010/main" val="237836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a:t>
            </a:r>
            <a:br>
              <a:rPr lang="en-US" sz="2800" b="0" dirty="0"/>
            </a:br>
            <a:r>
              <a:rPr lang="en-US" sz="2800" b="0" dirty="0"/>
              <a:t>– Endorsement Policy Definition</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1" y="1268416"/>
            <a:ext cx="5735675" cy="5230910"/>
          </a:xfrm>
        </p:spPr>
        <p:txBody>
          <a:bodyPr/>
          <a:lstStyle/>
          <a:p>
            <a:pPr algn="just"/>
            <a:r>
              <a:rPr lang="en-US" sz="1600" b="0" dirty="0"/>
              <a:t>Create an endorsement policy file called /tmp/composer/endorsement-</a:t>
            </a:r>
            <a:r>
              <a:rPr lang="en-US" sz="1600" b="0" dirty="0" err="1"/>
              <a:t>policy.json</a:t>
            </a:r>
            <a:r>
              <a:rPr lang="en-US" sz="1600" b="0" dirty="0"/>
              <a:t> with the following contents and save it to disk. </a:t>
            </a:r>
          </a:p>
          <a:p>
            <a:pPr algn="just"/>
            <a:r>
              <a:rPr lang="en-US" sz="1600" b="0" dirty="0"/>
              <a:t>The endorsement policy you have just created states that all four organizations must endorse transactions in the business network before they can be committed to the blockchain. If any of them dose not endorse transactions, or disagree on the result of a transaction, then the transaction will be rejected by the business network.</a:t>
            </a:r>
          </a:p>
          <a:p>
            <a:pPr algn="just"/>
            <a:r>
              <a:rPr lang="en-US" sz="1600" b="0" dirty="0"/>
              <a:t>Endorsement Err: error trying invoke business network with transaction with code endorsement policy failure : signature set did not satisfy policy (further confirmation required).</a:t>
            </a:r>
          </a:p>
          <a:p>
            <a:pPr algn="just"/>
            <a:endParaRPr lang="en-US" sz="1600" b="0" dirty="0"/>
          </a:p>
          <a:p>
            <a:pPr algn="just"/>
            <a:endParaRPr lang="en-US" sz="1600" b="0" dirty="0"/>
          </a:p>
          <a:p>
            <a:pPr marL="0" indent="0" algn="just">
              <a:buNone/>
            </a:pPr>
            <a:endParaRPr lang="en-US" sz="1600" b="0" dirty="0"/>
          </a:p>
          <a:p>
            <a:pPr algn="just"/>
            <a:endParaRPr lang="en-US" sz="1600" b="0" dirty="0"/>
          </a:p>
          <a:p>
            <a:pPr algn="just"/>
            <a:endParaRPr lang="en-US" sz="1600" b="0" dirty="0"/>
          </a:p>
          <a:p>
            <a:pPr algn="just"/>
            <a:endParaRPr lang="en-US" sz="1600" b="0" dirty="0"/>
          </a:p>
          <a:p>
            <a:pPr algn="just"/>
            <a:endParaRPr lang="en-US" sz="1600" b="0" dirty="0"/>
          </a:p>
        </p:txBody>
      </p:sp>
      <p:sp>
        <p:nvSpPr>
          <p:cNvPr id="8" name="文本框 7">
            <a:extLst>
              <a:ext uri="{FF2B5EF4-FFF2-40B4-BE49-F238E27FC236}">
                <a16:creationId xmlns:a16="http://schemas.microsoft.com/office/drawing/2014/main" id="{3A9525DD-646B-4507-BD37-84A68850692F}"/>
              </a:ext>
            </a:extLst>
          </p:cNvPr>
          <p:cNvSpPr txBox="1"/>
          <p:nvPr/>
        </p:nvSpPr>
        <p:spPr>
          <a:xfrm>
            <a:off x="8580276" y="6494157"/>
            <a:ext cx="2484276"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Endorsement </a:t>
            </a:r>
            <a:r>
              <a:rPr lang="en-US" sz="1600" dirty="0" err="1">
                <a:solidFill>
                  <a:schemeClr val="accent2">
                    <a:lumMod val="75000"/>
                  </a:schemeClr>
                </a:solidFill>
                <a:latin typeface="Times New Roman" panose="02020603050405020304" pitchFamily="18" charset="0"/>
                <a:cs typeface="Times New Roman" panose="02020603050405020304" pitchFamily="18" charset="0"/>
              </a:rPr>
              <a:t>Policy.json</a:t>
            </a:r>
            <a:endParaRPr 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AE0C953-426A-419F-9C80-F6734A19A896}"/>
              </a:ext>
            </a:extLst>
          </p:cNvPr>
          <p:cNvPicPr>
            <a:picLocks noChangeAspect="1"/>
          </p:cNvPicPr>
          <p:nvPr/>
        </p:nvPicPr>
        <p:blipFill>
          <a:blip r:embed="rId2"/>
          <a:stretch>
            <a:fillRect/>
          </a:stretch>
        </p:blipFill>
        <p:spPr>
          <a:xfrm>
            <a:off x="8472264" y="1201573"/>
            <a:ext cx="2237495" cy="5364596"/>
          </a:xfrm>
          <a:prstGeom prst="rect">
            <a:avLst/>
          </a:prstGeom>
        </p:spPr>
      </p:pic>
    </p:spTree>
    <p:extLst>
      <p:ext uri="{BB962C8B-B14F-4D97-AF65-F5344CB8AC3E}">
        <p14:creationId xmlns:p14="http://schemas.microsoft.com/office/powerpoint/2010/main" val="1567164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EBBF1B3-9648-4441-9AB3-DED02DEDFCC1}"/>
              </a:ext>
            </a:extLst>
          </p:cNvPr>
          <p:cNvSpPr/>
          <p:nvPr/>
        </p:nvSpPr>
        <p:spPr>
          <a:xfrm>
            <a:off x="803412" y="1948242"/>
            <a:ext cx="6624736" cy="115672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a:t>
            </a:r>
            <a:br>
              <a:rPr lang="en-US" sz="2800" b="0" dirty="0"/>
            </a:br>
            <a:r>
              <a:rPr lang="en-US" sz="2800" b="0" dirty="0"/>
              <a:t> – Retrieve Business Network Admin Certificates</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Run the composer identity request command to retrieve certificates for alice, bob, carl and dick to use as the business network administrator for each organization:</a:t>
            </a:r>
          </a:p>
          <a:p>
            <a:pPr lvl="1" algn="just"/>
            <a:r>
              <a:rPr lang="en-US" sz="1400" b="0" dirty="0">
                <a:solidFill>
                  <a:srgbClr val="FF0000"/>
                </a:solidFill>
              </a:rPr>
              <a:t>composer identity request -c PeerAdmin@byfn-network-org1 -u admin -s </a:t>
            </a:r>
            <a:r>
              <a:rPr lang="en-US" sz="1400" b="0" dirty="0" err="1">
                <a:solidFill>
                  <a:srgbClr val="FF0000"/>
                </a:solidFill>
              </a:rPr>
              <a:t>adminpw</a:t>
            </a:r>
            <a:r>
              <a:rPr lang="en-US" sz="1400" b="0" dirty="0">
                <a:solidFill>
                  <a:srgbClr val="FF0000"/>
                </a:solidFill>
              </a:rPr>
              <a:t> -d alice</a:t>
            </a:r>
          </a:p>
          <a:p>
            <a:pPr lvl="1" algn="just"/>
            <a:r>
              <a:rPr lang="en-US" sz="1400" b="0" dirty="0">
                <a:solidFill>
                  <a:srgbClr val="FF0000"/>
                </a:solidFill>
              </a:rPr>
              <a:t>composer identity request -c PeerAdmin@byfn-network-org2 -u admin -s </a:t>
            </a:r>
            <a:r>
              <a:rPr lang="en-US" sz="1400" b="0" dirty="0" err="1">
                <a:solidFill>
                  <a:srgbClr val="FF0000"/>
                </a:solidFill>
              </a:rPr>
              <a:t>adminpw</a:t>
            </a:r>
            <a:r>
              <a:rPr lang="en-US" sz="1400" b="0" dirty="0">
                <a:solidFill>
                  <a:srgbClr val="FF0000"/>
                </a:solidFill>
              </a:rPr>
              <a:t> -d bob</a:t>
            </a:r>
          </a:p>
          <a:p>
            <a:pPr lvl="1" algn="just"/>
            <a:r>
              <a:rPr lang="en-US" sz="1400" b="0" dirty="0">
                <a:solidFill>
                  <a:srgbClr val="FF0000"/>
                </a:solidFill>
              </a:rPr>
              <a:t>composer identity request -c PeerAdmin@byfn-network-org3 -u admin -s </a:t>
            </a:r>
            <a:r>
              <a:rPr lang="en-US" sz="1400" b="0" dirty="0" err="1">
                <a:solidFill>
                  <a:srgbClr val="FF0000"/>
                </a:solidFill>
              </a:rPr>
              <a:t>adminpw</a:t>
            </a:r>
            <a:r>
              <a:rPr lang="en-US" sz="1400" b="0" dirty="0">
                <a:solidFill>
                  <a:srgbClr val="FF0000"/>
                </a:solidFill>
              </a:rPr>
              <a:t> -d carl</a:t>
            </a:r>
          </a:p>
          <a:p>
            <a:pPr lvl="1" algn="just"/>
            <a:r>
              <a:rPr lang="en-US" sz="1400" b="0" dirty="0">
                <a:solidFill>
                  <a:srgbClr val="FF0000"/>
                </a:solidFill>
              </a:rPr>
              <a:t>composer identity request -c PeerAdmin@byfn-network-org4 -u admin -s </a:t>
            </a:r>
            <a:r>
              <a:rPr lang="en-US" sz="1400" b="0" dirty="0" err="1">
                <a:solidFill>
                  <a:srgbClr val="FF0000"/>
                </a:solidFill>
              </a:rPr>
              <a:t>adminpw</a:t>
            </a:r>
            <a:r>
              <a:rPr lang="en-US" sz="1400" b="0" dirty="0">
                <a:solidFill>
                  <a:srgbClr val="FF0000"/>
                </a:solidFill>
              </a:rPr>
              <a:t> -d dick</a:t>
            </a:r>
          </a:p>
          <a:p>
            <a:pPr algn="just"/>
            <a:r>
              <a:rPr lang="en-US" sz="1600" b="0" dirty="0"/>
              <a:t>The -u admin and the -s </a:t>
            </a:r>
            <a:r>
              <a:rPr lang="en-US" sz="1600" b="0" dirty="0" err="1"/>
              <a:t>adminpw</a:t>
            </a:r>
            <a:r>
              <a:rPr lang="en-US" sz="1600" b="0" dirty="0"/>
              <a:t> options to this command correspond to the default user registered with the Hyperledger Fabric CA (Certificate Authority). The </a:t>
            </a:r>
            <a:r>
              <a:rPr lang="en-US" sz="1600" b="0" dirty="0" err="1"/>
              <a:t>certficates</a:t>
            </a:r>
            <a:r>
              <a:rPr lang="en-US" sz="1600" b="0" dirty="0"/>
              <a:t> will be placed into a directory in the current working directory. There are three certificate files created, but only two are important. These are admin-</a:t>
            </a:r>
            <a:r>
              <a:rPr lang="en-US" sz="1600" b="0" dirty="0" err="1"/>
              <a:t>pub.pem</a:t>
            </a:r>
            <a:r>
              <a:rPr lang="en-US" sz="1600" b="0" dirty="0"/>
              <a:t>, the certificate (including the public key), and admin-</a:t>
            </a:r>
            <a:r>
              <a:rPr lang="en-US" sz="1600" b="0" dirty="0" err="1"/>
              <a:t>priv.pem</a:t>
            </a:r>
            <a:r>
              <a:rPr lang="en-US" sz="1600" b="0" dirty="0"/>
              <a:t>, the private key. Only the admin-</a:t>
            </a:r>
            <a:r>
              <a:rPr lang="en-US" sz="1600" b="0" dirty="0" err="1"/>
              <a:t>pub.pem</a:t>
            </a:r>
            <a:r>
              <a:rPr lang="en-US" sz="1600" b="0" dirty="0"/>
              <a:t> file is suitable for sharing with other organizations. The admin-</a:t>
            </a:r>
            <a:r>
              <a:rPr lang="en-US" sz="1600" b="0" dirty="0" err="1"/>
              <a:t>priv.pem</a:t>
            </a:r>
            <a:r>
              <a:rPr lang="en-US" sz="1600" b="0" dirty="0"/>
              <a:t> file must be kept secret as it can be used to sign transactions on behalf of the issuing organization.</a:t>
            </a:r>
          </a:p>
          <a:p>
            <a:pPr algn="just"/>
            <a:endParaRPr lang="en-US" sz="1800" b="0" dirty="0"/>
          </a:p>
          <a:p>
            <a:pPr algn="just"/>
            <a:endParaRPr lang="en-US" sz="1800" b="0" dirty="0"/>
          </a:p>
          <a:p>
            <a:pPr algn="just"/>
            <a:endParaRPr lang="en-US" sz="1600" b="0" dirty="0"/>
          </a:p>
          <a:p>
            <a:pPr algn="just"/>
            <a:endParaRPr lang="en-US" sz="1600" b="0" dirty="0"/>
          </a:p>
          <a:p>
            <a:pPr algn="just"/>
            <a:endParaRPr lang="en-US" sz="1600" b="0" dirty="0"/>
          </a:p>
        </p:txBody>
      </p:sp>
      <p:pic>
        <p:nvPicPr>
          <p:cNvPr id="5" name="图片 4">
            <a:extLst>
              <a:ext uri="{FF2B5EF4-FFF2-40B4-BE49-F238E27FC236}">
                <a16:creationId xmlns:a16="http://schemas.microsoft.com/office/drawing/2014/main" id="{3D3132C2-8773-4DA0-AF75-94797B7237C4}"/>
              </a:ext>
            </a:extLst>
          </p:cNvPr>
          <p:cNvPicPr>
            <a:picLocks noChangeAspect="1"/>
          </p:cNvPicPr>
          <p:nvPr/>
        </p:nvPicPr>
        <p:blipFill>
          <a:blip r:embed="rId2"/>
          <a:stretch>
            <a:fillRect/>
          </a:stretch>
        </p:blipFill>
        <p:spPr>
          <a:xfrm>
            <a:off x="1631504" y="4583530"/>
            <a:ext cx="3966977" cy="2012107"/>
          </a:xfrm>
          <a:prstGeom prst="rect">
            <a:avLst/>
          </a:prstGeom>
        </p:spPr>
      </p:pic>
      <p:pic>
        <p:nvPicPr>
          <p:cNvPr id="8" name="图片 7">
            <a:extLst>
              <a:ext uri="{FF2B5EF4-FFF2-40B4-BE49-F238E27FC236}">
                <a16:creationId xmlns:a16="http://schemas.microsoft.com/office/drawing/2014/main" id="{815F666B-5562-4925-8ECB-458E67612A1F}"/>
              </a:ext>
            </a:extLst>
          </p:cNvPr>
          <p:cNvPicPr>
            <a:picLocks noChangeAspect="1"/>
          </p:cNvPicPr>
          <p:nvPr/>
        </p:nvPicPr>
        <p:blipFill>
          <a:blip r:embed="rId3"/>
          <a:stretch>
            <a:fillRect/>
          </a:stretch>
        </p:blipFill>
        <p:spPr>
          <a:xfrm>
            <a:off x="7428148" y="4909758"/>
            <a:ext cx="3240360" cy="1359649"/>
          </a:xfrm>
          <a:prstGeom prst="rect">
            <a:avLst/>
          </a:prstGeom>
        </p:spPr>
      </p:pic>
      <p:sp>
        <p:nvSpPr>
          <p:cNvPr id="9" name="文本框 8">
            <a:extLst>
              <a:ext uri="{FF2B5EF4-FFF2-40B4-BE49-F238E27FC236}">
                <a16:creationId xmlns:a16="http://schemas.microsoft.com/office/drawing/2014/main" id="{3291F346-D174-4938-A6DC-DCBC585D24CB}"/>
              </a:ext>
            </a:extLst>
          </p:cNvPr>
          <p:cNvSpPr txBox="1"/>
          <p:nvPr/>
        </p:nvSpPr>
        <p:spPr>
          <a:xfrm>
            <a:off x="7806190" y="6402814"/>
            <a:ext cx="2754306"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Retrieved Certificates for Alice</a:t>
            </a:r>
          </a:p>
        </p:txBody>
      </p:sp>
    </p:spTree>
    <p:extLst>
      <p:ext uri="{BB962C8B-B14F-4D97-AF65-F5344CB8AC3E}">
        <p14:creationId xmlns:p14="http://schemas.microsoft.com/office/powerpoint/2010/main" val="3864968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89C6DF5-64D6-4ED1-8765-04D249D21CB2}"/>
              </a:ext>
            </a:extLst>
          </p:cNvPr>
          <p:cNvSpPr/>
          <p:nvPr/>
        </p:nvSpPr>
        <p:spPr>
          <a:xfrm>
            <a:off x="788409" y="2240868"/>
            <a:ext cx="11320259" cy="82809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 Start the Business Network</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Run the composer network start command to start the business network. Only Org1 needs to perform this operation. This command uses the /tmp/composer/endorsement-policy.json file, and the admin-pub.pem files created by all of four admins, so you must ensure that all of these files are accessible to this command:</a:t>
            </a:r>
          </a:p>
          <a:p>
            <a:pPr lvl="1" algn="just"/>
            <a:r>
              <a:rPr lang="en-US" sz="1400" b="0" dirty="0"/>
              <a:t>composer network start -c PeerAdmin@byfn-network-org1 -n clinical-trial-network -V 0.0.2-deploy.</a:t>
            </a:r>
            <a:r>
              <a:rPr lang="en-US" altLang="zh-CN" sz="1400" b="0" dirty="0"/>
              <a:t>151</a:t>
            </a:r>
            <a:r>
              <a:rPr lang="en-US" sz="1400" b="0" dirty="0"/>
              <a:t> </a:t>
            </a:r>
            <a:r>
              <a:rPr lang="en-US" sz="1400" b="0" dirty="0">
                <a:solidFill>
                  <a:srgbClr val="FF0000"/>
                </a:solidFill>
              </a:rPr>
              <a:t>-o endorsementPolicyFile=/tmp/composer/endorsement-policy.json</a:t>
            </a:r>
            <a:r>
              <a:rPr lang="en-US" sz="1400" b="0" dirty="0"/>
              <a:t> -A alice -C alice/admin-pub.pem -A bob -C bob/admin-pub.pem -A carl -C carl/admin-pub.pem -A dick -C dick/admin-pub.pem </a:t>
            </a:r>
          </a:p>
          <a:p>
            <a:pPr algn="just"/>
            <a:endParaRPr lang="en-US" sz="1800" b="0" dirty="0"/>
          </a:p>
          <a:p>
            <a:pPr algn="just"/>
            <a:endParaRPr lang="en-US" sz="1800" b="0" dirty="0"/>
          </a:p>
          <a:p>
            <a:pPr algn="just"/>
            <a:endParaRPr lang="en-US" sz="1600" b="0" dirty="0"/>
          </a:p>
          <a:p>
            <a:pPr algn="just"/>
            <a:endParaRPr lang="en-US" sz="1600" b="0" dirty="0"/>
          </a:p>
          <a:p>
            <a:pPr algn="just"/>
            <a:endParaRPr lang="en-US" sz="1600" b="0" dirty="0"/>
          </a:p>
        </p:txBody>
      </p:sp>
      <p:sp>
        <p:nvSpPr>
          <p:cNvPr id="9" name="文本框 8">
            <a:extLst>
              <a:ext uri="{FF2B5EF4-FFF2-40B4-BE49-F238E27FC236}">
                <a16:creationId xmlns:a16="http://schemas.microsoft.com/office/drawing/2014/main" id="{3291F346-D174-4938-A6DC-DCBC585D24CB}"/>
              </a:ext>
            </a:extLst>
          </p:cNvPr>
          <p:cNvSpPr txBox="1"/>
          <p:nvPr/>
        </p:nvSpPr>
        <p:spPr>
          <a:xfrm>
            <a:off x="4570330" y="6366466"/>
            <a:ext cx="3447383"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Snapshot of Start the Business Network</a:t>
            </a:r>
          </a:p>
        </p:txBody>
      </p:sp>
      <p:pic>
        <p:nvPicPr>
          <p:cNvPr id="4" name="图片 3">
            <a:extLst>
              <a:ext uri="{FF2B5EF4-FFF2-40B4-BE49-F238E27FC236}">
                <a16:creationId xmlns:a16="http://schemas.microsoft.com/office/drawing/2014/main" id="{82756B46-15B7-477C-89F9-5801586BF5AF}"/>
              </a:ext>
            </a:extLst>
          </p:cNvPr>
          <p:cNvPicPr>
            <a:picLocks noChangeAspect="1"/>
          </p:cNvPicPr>
          <p:nvPr/>
        </p:nvPicPr>
        <p:blipFill>
          <a:blip r:embed="rId2"/>
          <a:stretch>
            <a:fillRect/>
          </a:stretch>
        </p:blipFill>
        <p:spPr>
          <a:xfrm>
            <a:off x="2750232" y="3339045"/>
            <a:ext cx="7087580" cy="2883749"/>
          </a:xfrm>
          <a:prstGeom prst="rect">
            <a:avLst/>
          </a:prstGeom>
        </p:spPr>
      </p:pic>
      <p:sp>
        <p:nvSpPr>
          <p:cNvPr id="5" name="TextBox 4">
            <a:extLst>
              <a:ext uri="{FF2B5EF4-FFF2-40B4-BE49-F238E27FC236}">
                <a16:creationId xmlns:a16="http://schemas.microsoft.com/office/drawing/2014/main" id="{6743F90D-93C1-45F9-85A1-B77E36B3CAD0}"/>
              </a:ext>
            </a:extLst>
          </p:cNvPr>
          <p:cNvSpPr txBox="1"/>
          <p:nvPr/>
        </p:nvSpPr>
        <p:spPr>
          <a:xfrm>
            <a:off x="788409" y="2972857"/>
            <a:ext cx="6086923" cy="338554"/>
          </a:xfrm>
          <a:prstGeom prst="rect">
            <a:avLst/>
          </a:prstGeom>
        </p:spPr>
        <p:txBody>
          <a:bodyPr wrap="none" rtlCol="0">
            <a:spAutoFit/>
          </a:bodyPr>
          <a:lstStyle/>
          <a:p>
            <a:r>
              <a:rPr lang="en-US" altLang="ko-KR" sz="1600" dirty="0">
                <a:solidFill>
                  <a:srgbClr val="FF0000"/>
                </a:solidFill>
                <a:latin typeface="Times New Roman" panose="02020603050405020304" pitchFamily="18" charset="0"/>
                <a:cs typeface="Times New Roman" panose="02020603050405020304" pitchFamily="18" charset="0"/>
              </a:rPr>
              <a:t>set the network to use the default endorsement policy without –o option</a:t>
            </a:r>
            <a:endParaRPr lang="ko-KR" altLang="en-US" sz="1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127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EC79DC3-02B0-4014-9E52-A34E46823196}"/>
              </a:ext>
            </a:extLst>
          </p:cNvPr>
          <p:cNvSpPr/>
          <p:nvPr/>
        </p:nvSpPr>
        <p:spPr>
          <a:xfrm>
            <a:off x="767408" y="3234827"/>
            <a:ext cx="4104456" cy="230177"/>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6" name="矩形 5">
            <a:extLst>
              <a:ext uri="{FF2B5EF4-FFF2-40B4-BE49-F238E27FC236}">
                <a16:creationId xmlns:a16="http://schemas.microsoft.com/office/drawing/2014/main" id="{DA6534C3-A4E6-453F-ACD7-50AA80C472E4}"/>
              </a:ext>
            </a:extLst>
          </p:cNvPr>
          <p:cNvSpPr/>
          <p:nvPr/>
        </p:nvSpPr>
        <p:spPr>
          <a:xfrm>
            <a:off x="767408" y="2600908"/>
            <a:ext cx="4284476" cy="28803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4" name="矩形 3">
            <a:extLst>
              <a:ext uri="{FF2B5EF4-FFF2-40B4-BE49-F238E27FC236}">
                <a16:creationId xmlns:a16="http://schemas.microsoft.com/office/drawing/2014/main" id="{860F7940-457B-4228-AAB3-8103C506D1E6}"/>
              </a:ext>
            </a:extLst>
          </p:cNvPr>
          <p:cNvSpPr/>
          <p:nvPr/>
        </p:nvSpPr>
        <p:spPr>
          <a:xfrm>
            <a:off x="767408" y="1952836"/>
            <a:ext cx="10945216" cy="28803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 Create Business Network Card to Access the Business Network as</a:t>
            </a:r>
            <a:r>
              <a:rPr lang="zh-CN" altLang="en-US" sz="2800" b="0" dirty="0"/>
              <a:t> </a:t>
            </a:r>
            <a:r>
              <a:rPr lang="en-US" altLang="zh-CN" sz="2800" b="0" dirty="0"/>
              <a:t>Org1</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Run the composer card create command to create a business network card that Alice, the business network administrator for Org1, can use to access the business network:</a:t>
            </a:r>
          </a:p>
          <a:p>
            <a:pPr lvl="1" algn="just"/>
            <a:r>
              <a:rPr lang="en-US" sz="1400" b="0" dirty="0">
                <a:solidFill>
                  <a:srgbClr val="FF0000"/>
                </a:solidFill>
              </a:rPr>
              <a:t>composer card create -p /tmp/composer/org1/byfn-network-org1.json -u alice -n clinical-trial-network -c alice/admin-pub.pem -k alice/admin-priv.pem</a:t>
            </a:r>
          </a:p>
          <a:p>
            <a:pPr algn="just"/>
            <a:r>
              <a:rPr lang="en-US" sz="1600" b="0" dirty="0"/>
              <a:t>Run the composer card import command to import the business network card that you just created:</a:t>
            </a:r>
          </a:p>
          <a:p>
            <a:pPr lvl="1" algn="just"/>
            <a:r>
              <a:rPr lang="en-US" sz="1400" b="0" dirty="0">
                <a:solidFill>
                  <a:srgbClr val="FF0000"/>
                </a:solidFill>
              </a:rPr>
              <a:t>composer card import -f alice@clinical-trial-network.card</a:t>
            </a:r>
          </a:p>
          <a:p>
            <a:pPr algn="just"/>
            <a:r>
              <a:rPr lang="en-US" sz="1600" b="0" dirty="0"/>
              <a:t>Run the composer network ping command to test the connection to the blockchain business network:</a:t>
            </a:r>
          </a:p>
          <a:p>
            <a:pPr lvl="1" algn="just"/>
            <a:r>
              <a:rPr lang="en-US" sz="1400" b="0" dirty="0">
                <a:solidFill>
                  <a:srgbClr val="FF0000"/>
                </a:solidFill>
              </a:rPr>
              <a:t>composer network ping -c alice@clinical-trial-network</a:t>
            </a:r>
          </a:p>
          <a:p>
            <a:pPr algn="just"/>
            <a:endParaRPr lang="en-US" sz="1800" b="0" dirty="0"/>
          </a:p>
          <a:p>
            <a:pPr algn="just"/>
            <a:endParaRPr lang="en-US" sz="1800" b="0" dirty="0"/>
          </a:p>
          <a:p>
            <a:pPr algn="just"/>
            <a:endParaRPr lang="en-US" sz="1600" b="0" dirty="0"/>
          </a:p>
          <a:p>
            <a:pPr algn="just"/>
            <a:endParaRPr lang="en-US" sz="1600" b="0" dirty="0"/>
          </a:p>
          <a:p>
            <a:pPr algn="just"/>
            <a:endParaRPr lang="en-US" sz="1600" b="0" dirty="0"/>
          </a:p>
        </p:txBody>
      </p:sp>
      <p:sp>
        <p:nvSpPr>
          <p:cNvPr id="9" name="文本框 8">
            <a:extLst>
              <a:ext uri="{FF2B5EF4-FFF2-40B4-BE49-F238E27FC236}">
                <a16:creationId xmlns:a16="http://schemas.microsoft.com/office/drawing/2014/main" id="{3291F346-D174-4938-A6DC-DCBC585D24CB}"/>
              </a:ext>
            </a:extLst>
          </p:cNvPr>
          <p:cNvSpPr txBox="1"/>
          <p:nvPr/>
        </p:nvSpPr>
        <p:spPr>
          <a:xfrm>
            <a:off x="3989766" y="6474822"/>
            <a:ext cx="4680520"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Snapshot of Connect to the Business Network as Org1</a:t>
            </a:r>
          </a:p>
        </p:txBody>
      </p:sp>
      <p:pic>
        <p:nvPicPr>
          <p:cNvPr id="5" name="图片 4">
            <a:extLst>
              <a:ext uri="{FF2B5EF4-FFF2-40B4-BE49-F238E27FC236}">
                <a16:creationId xmlns:a16="http://schemas.microsoft.com/office/drawing/2014/main" id="{8A40AE5F-43A1-41F9-8CC7-E469AB043628}"/>
              </a:ext>
            </a:extLst>
          </p:cNvPr>
          <p:cNvPicPr>
            <a:picLocks noChangeAspect="1"/>
          </p:cNvPicPr>
          <p:nvPr/>
        </p:nvPicPr>
        <p:blipFill>
          <a:blip r:embed="rId2"/>
          <a:stretch>
            <a:fillRect/>
          </a:stretch>
        </p:blipFill>
        <p:spPr>
          <a:xfrm>
            <a:off x="3539716" y="3573016"/>
            <a:ext cx="5580620" cy="2902171"/>
          </a:xfrm>
          <a:prstGeom prst="rect">
            <a:avLst/>
          </a:prstGeom>
        </p:spPr>
      </p:pic>
    </p:spTree>
    <p:extLst>
      <p:ext uri="{BB962C8B-B14F-4D97-AF65-F5344CB8AC3E}">
        <p14:creationId xmlns:p14="http://schemas.microsoft.com/office/powerpoint/2010/main" val="3246911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97F823C-A11C-412A-B82D-CEB249D13D96}"/>
              </a:ext>
            </a:extLst>
          </p:cNvPr>
          <p:cNvSpPr/>
          <p:nvPr/>
        </p:nvSpPr>
        <p:spPr>
          <a:xfrm>
            <a:off x="767408" y="3248980"/>
            <a:ext cx="4032448"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5" name="矩形 4">
            <a:extLst>
              <a:ext uri="{FF2B5EF4-FFF2-40B4-BE49-F238E27FC236}">
                <a16:creationId xmlns:a16="http://schemas.microsoft.com/office/drawing/2014/main" id="{49044B20-DF27-48C2-A325-233D34181D37}"/>
              </a:ext>
            </a:extLst>
          </p:cNvPr>
          <p:cNvSpPr/>
          <p:nvPr/>
        </p:nvSpPr>
        <p:spPr>
          <a:xfrm>
            <a:off x="767408" y="2600908"/>
            <a:ext cx="4212468"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4" name="矩形 3">
            <a:extLst>
              <a:ext uri="{FF2B5EF4-FFF2-40B4-BE49-F238E27FC236}">
                <a16:creationId xmlns:a16="http://schemas.microsoft.com/office/drawing/2014/main" id="{71F71997-BDFF-4859-8AAA-027157039E7A}"/>
              </a:ext>
            </a:extLst>
          </p:cNvPr>
          <p:cNvSpPr/>
          <p:nvPr/>
        </p:nvSpPr>
        <p:spPr>
          <a:xfrm>
            <a:off x="767408" y="1952836"/>
            <a:ext cx="10801200"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 Create Business Network Card to Access the Business Network as</a:t>
            </a:r>
            <a:r>
              <a:rPr lang="zh-CN" altLang="en-US" sz="2800" b="0" dirty="0"/>
              <a:t> </a:t>
            </a:r>
            <a:r>
              <a:rPr lang="en-US" altLang="zh-CN" sz="2800" b="0" dirty="0"/>
              <a:t>Org2</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Run the composer card create command to create a business network card that </a:t>
            </a:r>
            <a:r>
              <a:rPr lang="en-US" altLang="zh-CN" sz="1600" b="0" dirty="0"/>
              <a:t>Bob</a:t>
            </a:r>
            <a:r>
              <a:rPr lang="en-US" sz="1600" b="0" dirty="0"/>
              <a:t>, the business network administrator for Org2, can use to access the business network:</a:t>
            </a:r>
          </a:p>
          <a:p>
            <a:pPr lvl="1" algn="just"/>
            <a:r>
              <a:rPr lang="en-US" sz="1400" b="0" dirty="0">
                <a:solidFill>
                  <a:srgbClr val="FF0000"/>
                </a:solidFill>
              </a:rPr>
              <a:t>composer card create -p /tmp/composer/org2/byfn-network-org2.json -u bob -n clinical-trial-network -c bob/admin-pub.pem -k bob/admin-priv.pem</a:t>
            </a:r>
          </a:p>
          <a:p>
            <a:pPr algn="just"/>
            <a:r>
              <a:rPr lang="en-US" sz="1600" b="0" dirty="0"/>
              <a:t>Run the composer card import command to import the business network card that you just created:</a:t>
            </a:r>
          </a:p>
          <a:p>
            <a:pPr lvl="1" algn="just"/>
            <a:r>
              <a:rPr lang="en-US" sz="1400" b="0" dirty="0">
                <a:solidFill>
                  <a:srgbClr val="FF0000"/>
                </a:solidFill>
              </a:rPr>
              <a:t>composer card import -f </a:t>
            </a:r>
            <a:r>
              <a:rPr lang="en-US" sz="1400" b="0" dirty="0" err="1">
                <a:solidFill>
                  <a:srgbClr val="FF0000"/>
                </a:solidFill>
              </a:rPr>
              <a:t>bob@clinical-trial-network.card</a:t>
            </a:r>
            <a:endParaRPr lang="en-US" sz="1400" b="0" dirty="0">
              <a:solidFill>
                <a:srgbClr val="FF0000"/>
              </a:solidFill>
            </a:endParaRPr>
          </a:p>
          <a:p>
            <a:pPr algn="just"/>
            <a:r>
              <a:rPr lang="en-US" sz="1600" b="0" dirty="0"/>
              <a:t>Run the composer network ping command to test the connection to the blockchain business network:</a:t>
            </a:r>
          </a:p>
          <a:p>
            <a:pPr lvl="1" algn="just"/>
            <a:r>
              <a:rPr lang="en-US" sz="1400" b="0" dirty="0">
                <a:solidFill>
                  <a:srgbClr val="FF0000"/>
                </a:solidFill>
              </a:rPr>
              <a:t>composer network ping -c </a:t>
            </a:r>
            <a:r>
              <a:rPr lang="en-US" sz="1400" b="0" dirty="0" err="1">
                <a:solidFill>
                  <a:srgbClr val="FF0000"/>
                </a:solidFill>
              </a:rPr>
              <a:t>bob@clinical-trial-network</a:t>
            </a:r>
            <a:endParaRPr lang="en-US" sz="1400" b="0" dirty="0">
              <a:solidFill>
                <a:srgbClr val="FF0000"/>
              </a:solidFill>
            </a:endParaRPr>
          </a:p>
          <a:p>
            <a:pPr algn="just"/>
            <a:endParaRPr lang="en-US" sz="1800" b="0" dirty="0"/>
          </a:p>
          <a:p>
            <a:pPr algn="just"/>
            <a:endParaRPr lang="en-US" sz="1800" b="0" dirty="0"/>
          </a:p>
          <a:p>
            <a:pPr algn="just"/>
            <a:endParaRPr lang="en-US" sz="1600" b="0" dirty="0"/>
          </a:p>
          <a:p>
            <a:pPr algn="just"/>
            <a:endParaRPr lang="en-US" sz="1600" b="0" dirty="0"/>
          </a:p>
          <a:p>
            <a:pPr algn="just"/>
            <a:endParaRPr lang="en-US" sz="1600" b="0" dirty="0"/>
          </a:p>
        </p:txBody>
      </p:sp>
      <p:sp>
        <p:nvSpPr>
          <p:cNvPr id="9" name="文本框 8">
            <a:extLst>
              <a:ext uri="{FF2B5EF4-FFF2-40B4-BE49-F238E27FC236}">
                <a16:creationId xmlns:a16="http://schemas.microsoft.com/office/drawing/2014/main" id="{3291F346-D174-4938-A6DC-DCBC585D24CB}"/>
              </a:ext>
            </a:extLst>
          </p:cNvPr>
          <p:cNvSpPr txBox="1"/>
          <p:nvPr/>
        </p:nvSpPr>
        <p:spPr>
          <a:xfrm>
            <a:off x="3989766" y="6489340"/>
            <a:ext cx="4680520"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Snapshot of Connect to the Business Network as Org2</a:t>
            </a:r>
          </a:p>
        </p:txBody>
      </p:sp>
      <p:pic>
        <p:nvPicPr>
          <p:cNvPr id="6" name="图片 5">
            <a:extLst>
              <a:ext uri="{FF2B5EF4-FFF2-40B4-BE49-F238E27FC236}">
                <a16:creationId xmlns:a16="http://schemas.microsoft.com/office/drawing/2014/main" id="{AA0D5397-392C-4A57-B546-16301B026FDB}"/>
              </a:ext>
            </a:extLst>
          </p:cNvPr>
          <p:cNvPicPr>
            <a:picLocks noChangeAspect="1"/>
          </p:cNvPicPr>
          <p:nvPr/>
        </p:nvPicPr>
        <p:blipFill>
          <a:blip r:embed="rId2"/>
          <a:stretch>
            <a:fillRect/>
          </a:stretch>
        </p:blipFill>
        <p:spPr>
          <a:xfrm>
            <a:off x="3729403" y="3563639"/>
            <a:ext cx="5201246" cy="2925701"/>
          </a:xfrm>
          <a:prstGeom prst="rect">
            <a:avLst/>
          </a:prstGeom>
        </p:spPr>
      </p:pic>
    </p:spTree>
    <p:extLst>
      <p:ext uri="{BB962C8B-B14F-4D97-AF65-F5344CB8AC3E}">
        <p14:creationId xmlns:p14="http://schemas.microsoft.com/office/powerpoint/2010/main" val="1199236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C6A3F12-1A7F-4BAF-B417-C6C73A3519E2}"/>
              </a:ext>
            </a:extLst>
          </p:cNvPr>
          <p:cNvSpPr/>
          <p:nvPr/>
        </p:nvSpPr>
        <p:spPr>
          <a:xfrm>
            <a:off x="803412" y="3211714"/>
            <a:ext cx="3960440" cy="28803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6" name="矩形 5">
            <a:extLst>
              <a:ext uri="{FF2B5EF4-FFF2-40B4-BE49-F238E27FC236}">
                <a16:creationId xmlns:a16="http://schemas.microsoft.com/office/drawing/2014/main" id="{5AA9A257-8307-4F18-8BF3-0067A624F54D}"/>
              </a:ext>
            </a:extLst>
          </p:cNvPr>
          <p:cNvSpPr/>
          <p:nvPr/>
        </p:nvSpPr>
        <p:spPr>
          <a:xfrm>
            <a:off x="803412" y="2600908"/>
            <a:ext cx="4176464" cy="28803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5" name="矩形 4">
            <a:extLst>
              <a:ext uri="{FF2B5EF4-FFF2-40B4-BE49-F238E27FC236}">
                <a16:creationId xmlns:a16="http://schemas.microsoft.com/office/drawing/2014/main" id="{D12CC59F-228E-4824-B478-BD49A0FCFB05}"/>
              </a:ext>
            </a:extLst>
          </p:cNvPr>
          <p:cNvSpPr/>
          <p:nvPr/>
        </p:nvSpPr>
        <p:spPr>
          <a:xfrm>
            <a:off x="803412" y="1952836"/>
            <a:ext cx="10657184" cy="28803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 Create Business Network Card to Access the Business Network as</a:t>
            </a:r>
            <a:r>
              <a:rPr lang="zh-CN" altLang="en-US" sz="2800" b="0" dirty="0"/>
              <a:t> </a:t>
            </a:r>
            <a:r>
              <a:rPr lang="en-US" altLang="zh-CN" sz="2800" b="0" dirty="0"/>
              <a:t>Org3</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Run the composer card create command to create a business network card that Carl, the business network administrator for Org3, can use to access the business network:</a:t>
            </a:r>
          </a:p>
          <a:p>
            <a:pPr lvl="1" algn="just"/>
            <a:r>
              <a:rPr lang="en-US" sz="1400" b="0" dirty="0">
                <a:solidFill>
                  <a:srgbClr val="FF0000"/>
                </a:solidFill>
              </a:rPr>
              <a:t>composer card create -p /tmp/composer/org3/byfn-network-org3.json -u carl -n clinical-trial-network -c carl/admin-pub.pem -k carl/admin-priv.pem</a:t>
            </a:r>
          </a:p>
          <a:p>
            <a:pPr algn="just"/>
            <a:r>
              <a:rPr lang="en-US" sz="1600" b="0" dirty="0"/>
              <a:t>Run the composer card import command to import the business network card that you just created:</a:t>
            </a:r>
          </a:p>
          <a:p>
            <a:pPr lvl="1" algn="just"/>
            <a:r>
              <a:rPr lang="en-US" sz="1400" b="0" dirty="0">
                <a:solidFill>
                  <a:srgbClr val="FF0000"/>
                </a:solidFill>
              </a:rPr>
              <a:t>composer card import -f carl@clinical-trial-network.card</a:t>
            </a:r>
          </a:p>
          <a:p>
            <a:pPr algn="just"/>
            <a:r>
              <a:rPr lang="en-US" sz="1600" b="0" dirty="0"/>
              <a:t>Run the composer network ping command to test the connection to the blockchain business network:</a:t>
            </a:r>
          </a:p>
          <a:p>
            <a:pPr lvl="1" algn="just"/>
            <a:r>
              <a:rPr lang="en-US" sz="1400" b="0" dirty="0">
                <a:solidFill>
                  <a:srgbClr val="FF0000"/>
                </a:solidFill>
              </a:rPr>
              <a:t>composer network ping -c carl@clinical-trial-network</a:t>
            </a:r>
          </a:p>
          <a:p>
            <a:pPr algn="just"/>
            <a:endParaRPr lang="en-US" sz="1800" b="0" dirty="0"/>
          </a:p>
          <a:p>
            <a:pPr algn="just"/>
            <a:endParaRPr lang="en-US" sz="1800" b="0" dirty="0"/>
          </a:p>
          <a:p>
            <a:pPr algn="just"/>
            <a:endParaRPr lang="en-US" sz="1600" b="0" dirty="0"/>
          </a:p>
          <a:p>
            <a:pPr algn="just"/>
            <a:endParaRPr lang="en-US" sz="1600" b="0" dirty="0"/>
          </a:p>
          <a:p>
            <a:pPr algn="just"/>
            <a:endParaRPr lang="en-US" sz="1600" b="0" dirty="0"/>
          </a:p>
        </p:txBody>
      </p:sp>
      <p:sp>
        <p:nvSpPr>
          <p:cNvPr id="9" name="文本框 8">
            <a:extLst>
              <a:ext uri="{FF2B5EF4-FFF2-40B4-BE49-F238E27FC236}">
                <a16:creationId xmlns:a16="http://schemas.microsoft.com/office/drawing/2014/main" id="{3291F346-D174-4938-A6DC-DCBC585D24CB}"/>
              </a:ext>
            </a:extLst>
          </p:cNvPr>
          <p:cNvSpPr txBox="1"/>
          <p:nvPr/>
        </p:nvSpPr>
        <p:spPr>
          <a:xfrm>
            <a:off x="3989766" y="6474822"/>
            <a:ext cx="4680520"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Snapshot of Connect to the Business Network as Org3</a:t>
            </a:r>
          </a:p>
        </p:txBody>
      </p:sp>
      <p:pic>
        <p:nvPicPr>
          <p:cNvPr id="4" name="图片 3">
            <a:extLst>
              <a:ext uri="{FF2B5EF4-FFF2-40B4-BE49-F238E27FC236}">
                <a16:creationId xmlns:a16="http://schemas.microsoft.com/office/drawing/2014/main" id="{22F1AA51-76C1-4D7E-B97C-F015CC797182}"/>
              </a:ext>
            </a:extLst>
          </p:cNvPr>
          <p:cNvPicPr>
            <a:picLocks noChangeAspect="1"/>
          </p:cNvPicPr>
          <p:nvPr/>
        </p:nvPicPr>
        <p:blipFill>
          <a:blip r:embed="rId2"/>
          <a:stretch>
            <a:fillRect/>
          </a:stretch>
        </p:blipFill>
        <p:spPr>
          <a:xfrm>
            <a:off x="3748442" y="3609020"/>
            <a:ext cx="5163167" cy="2915062"/>
          </a:xfrm>
          <a:prstGeom prst="rect">
            <a:avLst/>
          </a:prstGeom>
        </p:spPr>
      </p:pic>
    </p:spTree>
    <p:extLst>
      <p:ext uri="{BB962C8B-B14F-4D97-AF65-F5344CB8AC3E}">
        <p14:creationId xmlns:p14="http://schemas.microsoft.com/office/powerpoint/2010/main" val="2059062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A0795A7-2429-4A19-B105-EBF319C7E8AC}"/>
              </a:ext>
            </a:extLst>
          </p:cNvPr>
          <p:cNvSpPr/>
          <p:nvPr/>
        </p:nvSpPr>
        <p:spPr>
          <a:xfrm>
            <a:off x="803412" y="3228389"/>
            <a:ext cx="3996444" cy="293210"/>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6" name="矩形 5">
            <a:extLst>
              <a:ext uri="{FF2B5EF4-FFF2-40B4-BE49-F238E27FC236}">
                <a16:creationId xmlns:a16="http://schemas.microsoft.com/office/drawing/2014/main" id="{C77B1D3B-0BF1-4A65-8C9D-257690400F2E}"/>
              </a:ext>
            </a:extLst>
          </p:cNvPr>
          <p:cNvSpPr/>
          <p:nvPr/>
        </p:nvSpPr>
        <p:spPr>
          <a:xfrm>
            <a:off x="803412" y="2600908"/>
            <a:ext cx="4176464"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5" name="矩形 4">
            <a:extLst>
              <a:ext uri="{FF2B5EF4-FFF2-40B4-BE49-F238E27FC236}">
                <a16:creationId xmlns:a16="http://schemas.microsoft.com/office/drawing/2014/main" id="{21F217BA-4DDB-4A95-836D-BEDFFCF98059}"/>
              </a:ext>
            </a:extLst>
          </p:cNvPr>
          <p:cNvSpPr/>
          <p:nvPr/>
        </p:nvSpPr>
        <p:spPr>
          <a:xfrm>
            <a:off x="803412" y="1952836"/>
            <a:ext cx="10765196"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0E46E06-9938-4E1B-B4D7-738CCB7830D5}"/>
              </a:ext>
            </a:extLst>
          </p:cNvPr>
          <p:cNvSpPr>
            <a:spLocks noGrp="1"/>
          </p:cNvSpPr>
          <p:nvPr>
            <p:ph type="title"/>
          </p:nvPr>
        </p:nvSpPr>
        <p:spPr/>
        <p:txBody>
          <a:bodyPr/>
          <a:lstStyle/>
          <a:p>
            <a:r>
              <a:rPr lang="en-US" sz="2800" b="0" dirty="0"/>
              <a:t>Fabric Network Configuration for Clinical Trial Blockchain – Create Business Network Card to Access the Business Network as</a:t>
            </a:r>
            <a:r>
              <a:rPr lang="zh-CN" altLang="en-US" sz="2800" b="0" dirty="0"/>
              <a:t> </a:t>
            </a:r>
            <a:r>
              <a:rPr lang="en-US" altLang="zh-CN" sz="2800" b="0" dirty="0"/>
              <a:t>Org4</a:t>
            </a:r>
            <a:endParaRPr lang="en-US" sz="2800" dirty="0"/>
          </a:p>
        </p:txBody>
      </p:sp>
      <p:sp>
        <p:nvSpPr>
          <p:cNvPr id="3" name="内容占位符 2">
            <a:extLst>
              <a:ext uri="{FF2B5EF4-FFF2-40B4-BE49-F238E27FC236}">
                <a16:creationId xmlns:a16="http://schemas.microsoft.com/office/drawing/2014/main" id="{9488ED0B-40B4-4D7F-84F4-CE8F5F774AC0}"/>
              </a:ext>
            </a:extLst>
          </p:cNvPr>
          <p:cNvSpPr>
            <a:spLocks noGrp="1"/>
          </p:cNvSpPr>
          <p:nvPr>
            <p:ph idx="1"/>
          </p:nvPr>
        </p:nvSpPr>
        <p:spPr>
          <a:xfrm>
            <a:off x="0" y="1268416"/>
            <a:ext cx="12192000" cy="5652972"/>
          </a:xfrm>
        </p:spPr>
        <p:txBody>
          <a:bodyPr/>
          <a:lstStyle/>
          <a:p>
            <a:pPr algn="just"/>
            <a:r>
              <a:rPr lang="en-US" sz="1600" b="0" dirty="0"/>
              <a:t>Run the composer card create command to create a business network card that Dick, the business network administrator for Org4, can use to access the business network:</a:t>
            </a:r>
          </a:p>
          <a:p>
            <a:pPr lvl="1" algn="just"/>
            <a:r>
              <a:rPr lang="en-US" sz="1400" b="0" dirty="0">
                <a:solidFill>
                  <a:srgbClr val="FF0000"/>
                </a:solidFill>
              </a:rPr>
              <a:t>composer card create -p /tmp/composer/org4/byfn-network-org4.json -u dick -n clinical-trial-network -c dick/admin-pub.pem -k dick/admin-priv.pem</a:t>
            </a:r>
          </a:p>
          <a:p>
            <a:pPr algn="just"/>
            <a:r>
              <a:rPr lang="en-US" sz="1600" b="0" dirty="0"/>
              <a:t>Run the composer card import command to import the business network card that you just created:</a:t>
            </a:r>
          </a:p>
          <a:p>
            <a:pPr lvl="1" algn="just"/>
            <a:r>
              <a:rPr lang="en-US" sz="1400" b="0" dirty="0">
                <a:solidFill>
                  <a:srgbClr val="FF0000"/>
                </a:solidFill>
              </a:rPr>
              <a:t>composer card import -f dick@clinical-trial-network.card</a:t>
            </a:r>
          </a:p>
          <a:p>
            <a:pPr algn="just"/>
            <a:r>
              <a:rPr lang="en-US" sz="1600" b="0" dirty="0"/>
              <a:t>Run the composer network ping command to test the connection to the blockchain business network:</a:t>
            </a:r>
          </a:p>
          <a:p>
            <a:pPr lvl="1" algn="just"/>
            <a:r>
              <a:rPr lang="en-US" sz="1400" b="0" dirty="0">
                <a:solidFill>
                  <a:srgbClr val="FF0000"/>
                </a:solidFill>
              </a:rPr>
              <a:t>composer network ping -c dick@clinical-trial-network</a:t>
            </a:r>
          </a:p>
          <a:p>
            <a:pPr algn="just"/>
            <a:endParaRPr lang="en-US" sz="1800" b="0" dirty="0"/>
          </a:p>
          <a:p>
            <a:pPr algn="just"/>
            <a:endParaRPr lang="en-US" sz="1800" b="0" dirty="0"/>
          </a:p>
          <a:p>
            <a:pPr algn="just"/>
            <a:endParaRPr lang="en-US" sz="1600" b="0" dirty="0"/>
          </a:p>
          <a:p>
            <a:pPr algn="just"/>
            <a:endParaRPr lang="en-US" sz="1600" b="0" dirty="0"/>
          </a:p>
          <a:p>
            <a:pPr algn="just"/>
            <a:endParaRPr lang="en-US" sz="1600" b="0" dirty="0"/>
          </a:p>
        </p:txBody>
      </p:sp>
      <p:sp>
        <p:nvSpPr>
          <p:cNvPr id="9" name="文本框 8">
            <a:extLst>
              <a:ext uri="{FF2B5EF4-FFF2-40B4-BE49-F238E27FC236}">
                <a16:creationId xmlns:a16="http://schemas.microsoft.com/office/drawing/2014/main" id="{3291F346-D174-4938-A6DC-DCBC585D24CB}"/>
              </a:ext>
            </a:extLst>
          </p:cNvPr>
          <p:cNvSpPr txBox="1"/>
          <p:nvPr/>
        </p:nvSpPr>
        <p:spPr>
          <a:xfrm>
            <a:off x="3989766" y="6474822"/>
            <a:ext cx="4680520" cy="338554"/>
          </a:xfrm>
          <a:prstGeom prst="rect">
            <a:avLst/>
          </a:prstGeom>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Snapshot of Connect to the Business Network as Org4</a:t>
            </a:r>
          </a:p>
        </p:txBody>
      </p:sp>
      <p:pic>
        <p:nvPicPr>
          <p:cNvPr id="4" name="图片 3">
            <a:extLst>
              <a:ext uri="{FF2B5EF4-FFF2-40B4-BE49-F238E27FC236}">
                <a16:creationId xmlns:a16="http://schemas.microsoft.com/office/drawing/2014/main" id="{4015D416-2382-4F37-93D8-0D726E596202}"/>
              </a:ext>
            </a:extLst>
          </p:cNvPr>
          <p:cNvPicPr>
            <a:picLocks noChangeAspect="1"/>
          </p:cNvPicPr>
          <p:nvPr/>
        </p:nvPicPr>
        <p:blipFill>
          <a:blip r:embed="rId2"/>
          <a:stretch>
            <a:fillRect/>
          </a:stretch>
        </p:blipFill>
        <p:spPr>
          <a:xfrm>
            <a:off x="3737738" y="3629611"/>
            <a:ext cx="5184576" cy="2895733"/>
          </a:xfrm>
          <a:prstGeom prst="rect">
            <a:avLst/>
          </a:prstGeom>
        </p:spPr>
      </p:pic>
    </p:spTree>
    <p:extLst>
      <p:ext uri="{BB962C8B-B14F-4D97-AF65-F5344CB8AC3E}">
        <p14:creationId xmlns:p14="http://schemas.microsoft.com/office/powerpoint/2010/main" val="352325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2C7CAEB-9729-4A45-BE49-956B407A5336}"/>
              </a:ext>
            </a:extLst>
          </p:cNvPr>
          <p:cNvSpPr/>
          <p:nvPr/>
        </p:nvSpPr>
        <p:spPr>
          <a:xfrm>
            <a:off x="767408" y="1952836"/>
            <a:ext cx="2268252"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BBBE2FDC-2C23-4C16-829C-65DDB22F0CFB}"/>
              </a:ext>
            </a:extLst>
          </p:cNvPr>
          <p:cNvSpPr>
            <a:spLocks noGrp="1"/>
          </p:cNvSpPr>
          <p:nvPr>
            <p:ph type="title"/>
          </p:nvPr>
        </p:nvSpPr>
        <p:spPr/>
        <p:txBody>
          <a:bodyPr/>
          <a:lstStyle/>
          <a:p>
            <a:r>
              <a:rPr lang="en-US" sz="2800" b="0" dirty="0"/>
              <a:t>Fabric Network Configuration for Clinical Trial Blockchain </a:t>
            </a:r>
            <a:br>
              <a:rPr lang="en-US" sz="2800" b="0" dirty="0"/>
            </a:br>
            <a:r>
              <a:rPr lang="en-US" sz="2800" b="0" dirty="0"/>
              <a:t> - Enable authentication for the REST server</a:t>
            </a:r>
          </a:p>
        </p:txBody>
      </p:sp>
      <p:sp>
        <p:nvSpPr>
          <p:cNvPr id="3" name="内容占位符 2">
            <a:extLst>
              <a:ext uri="{FF2B5EF4-FFF2-40B4-BE49-F238E27FC236}">
                <a16:creationId xmlns:a16="http://schemas.microsoft.com/office/drawing/2014/main" id="{B1CB5AB1-AED3-42F8-8C07-3560F49DFBCA}"/>
              </a:ext>
            </a:extLst>
          </p:cNvPr>
          <p:cNvSpPr>
            <a:spLocks noGrp="1"/>
          </p:cNvSpPr>
          <p:nvPr>
            <p:ph idx="1"/>
          </p:nvPr>
        </p:nvSpPr>
        <p:spPr>
          <a:xfrm>
            <a:off x="0" y="1268416"/>
            <a:ext cx="6456040" cy="4356828"/>
          </a:xfrm>
        </p:spPr>
        <p:txBody>
          <a:bodyPr/>
          <a:lstStyle/>
          <a:p>
            <a:r>
              <a:rPr lang="en-US" sz="1600" b="0" dirty="0"/>
              <a:t>Install the passport-</a:t>
            </a:r>
            <a:r>
              <a:rPr lang="en-US" sz="1600" b="0" dirty="0" err="1"/>
              <a:t>github</a:t>
            </a:r>
            <a:r>
              <a:rPr lang="en-US" sz="1600" b="0" dirty="0"/>
              <a:t> strategy to authenticate users using GitHub ID.</a:t>
            </a:r>
          </a:p>
          <a:p>
            <a:pPr marL="685800" lvl="1"/>
            <a:r>
              <a:rPr lang="en-US" sz="1400" b="0" dirty="0" err="1">
                <a:solidFill>
                  <a:srgbClr val="FF0000"/>
                </a:solidFill>
              </a:rPr>
              <a:t>npm</a:t>
            </a:r>
            <a:r>
              <a:rPr lang="en-US" sz="1400" b="0" dirty="0">
                <a:solidFill>
                  <a:srgbClr val="FF0000"/>
                </a:solidFill>
              </a:rPr>
              <a:t> install -g passport-</a:t>
            </a:r>
            <a:r>
              <a:rPr lang="en-US" sz="1400" b="0" dirty="0" err="1">
                <a:solidFill>
                  <a:srgbClr val="FF0000"/>
                </a:solidFill>
              </a:rPr>
              <a:t>github</a:t>
            </a:r>
            <a:endParaRPr lang="en-US" sz="1800" b="0" dirty="0">
              <a:solidFill>
                <a:srgbClr val="FF0000"/>
              </a:solidFill>
            </a:endParaRPr>
          </a:p>
          <a:p>
            <a:r>
              <a:rPr lang="en-US" sz="1600" b="0" dirty="0"/>
              <a:t>Configure the REST server to use an authentication strategy</a:t>
            </a:r>
          </a:p>
          <a:p>
            <a:pPr lvl="1"/>
            <a:r>
              <a:rPr lang="en-US" sz="1400" b="0" dirty="0"/>
              <a:t>Navigate to GitHub and log in with your user ID and password.</a:t>
            </a:r>
          </a:p>
          <a:p>
            <a:pPr lvl="1"/>
            <a:r>
              <a:rPr lang="en-US" altLang="zh-CN" sz="1400" b="0" dirty="0"/>
              <a:t>Click the dropdown menu besides the head portrait in the top right corner. Click Settings.</a:t>
            </a:r>
            <a:endParaRPr lang="en-US" sz="1400" b="0" dirty="0"/>
          </a:p>
          <a:p>
            <a:pPr lvl="1"/>
            <a:r>
              <a:rPr lang="en-US" sz="1400" b="0" dirty="0"/>
              <a:t>Navigate to developer settings and register a new OAuth application.</a:t>
            </a:r>
          </a:p>
          <a:p>
            <a:pPr lvl="1"/>
            <a:r>
              <a:rPr lang="en-US" sz="1400" b="0" dirty="0"/>
              <a:t>Specify the application settings.</a:t>
            </a:r>
          </a:p>
          <a:p>
            <a:pPr lvl="1"/>
            <a:r>
              <a:rPr lang="en-US" sz="1400" b="0" dirty="0">
                <a:solidFill>
                  <a:srgbClr val="FF0000"/>
                </a:solidFill>
              </a:rPr>
              <a:t>Application name: Composer</a:t>
            </a:r>
          </a:p>
          <a:p>
            <a:pPr lvl="1"/>
            <a:r>
              <a:rPr lang="en-US" sz="1400" b="0" dirty="0">
                <a:solidFill>
                  <a:srgbClr val="FF0000"/>
                </a:solidFill>
              </a:rPr>
              <a:t>Homepage: http://localhost:3000/</a:t>
            </a:r>
          </a:p>
          <a:p>
            <a:pPr lvl="1"/>
            <a:r>
              <a:rPr lang="en-US" sz="1400" b="0" dirty="0">
                <a:solidFill>
                  <a:srgbClr val="FF0000"/>
                </a:solidFill>
              </a:rPr>
              <a:t>Application description: OAuth application for Composer</a:t>
            </a:r>
          </a:p>
          <a:p>
            <a:pPr lvl="1"/>
            <a:r>
              <a:rPr lang="en-US" sz="1400" b="0" dirty="0">
                <a:solidFill>
                  <a:srgbClr val="FF0000"/>
                </a:solidFill>
              </a:rPr>
              <a:t>Authorization callback URL: http://localhost:3000/auth/github/callback</a:t>
            </a:r>
          </a:p>
          <a:p>
            <a:pPr lvl="1"/>
            <a:endParaRPr lang="en-US" sz="1400" b="0" dirty="0"/>
          </a:p>
        </p:txBody>
      </p:sp>
      <p:sp>
        <p:nvSpPr>
          <p:cNvPr id="4" name="页脚占位符 3">
            <a:extLst>
              <a:ext uri="{FF2B5EF4-FFF2-40B4-BE49-F238E27FC236}">
                <a16:creationId xmlns:a16="http://schemas.microsoft.com/office/drawing/2014/main" id="{7957F049-F8FC-402A-9D1E-508B3C7E7DA1}"/>
              </a:ext>
            </a:extLst>
          </p:cNvPr>
          <p:cNvSpPr>
            <a:spLocks noGrp="1"/>
          </p:cNvSpPr>
          <p:nvPr>
            <p:ph type="ftr" sz="quarter" idx="11"/>
          </p:nvPr>
        </p:nvSpPr>
        <p:spPr bwMode="gray">
          <a:xfrm>
            <a:off x="6781800" y="6477000"/>
            <a:ext cx="19050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b="1" kern="1200">
                <a:solidFill>
                  <a:schemeClr val="bg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tLang="zh-CN" dirty="0"/>
          </a:p>
        </p:txBody>
      </p:sp>
      <p:pic>
        <p:nvPicPr>
          <p:cNvPr id="12" name="图片 11">
            <a:extLst>
              <a:ext uri="{FF2B5EF4-FFF2-40B4-BE49-F238E27FC236}">
                <a16:creationId xmlns:a16="http://schemas.microsoft.com/office/drawing/2014/main" id="{0216E6F2-4215-476F-9167-3387143662C5}"/>
              </a:ext>
            </a:extLst>
          </p:cNvPr>
          <p:cNvPicPr>
            <a:picLocks noChangeAspect="1"/>
          </p:cNvPicPr>
          <p:nvPr/>
        </p:nvPicPr>
        <p:blipFill>
          <a:blip r:embed="rId2"/>
          <a:stretch>
            <a:fillRect/>
          </a:stretch>
        </p:blipFill>
        <p:spPr>
          <a:xfrm>
            <a:off x="6528048" y="1268416"/>
            <a:ext cx="1608179" cy="2995049"/>
          </a:xfrm>
          <a:prstGeom prst="rect">
            <a:avLst/>
          </a:prstGeom>
        </p:spPr>
      </p:pic>
      <p:pic>
        <p:nvPicPr>
          <p:cNvPr id="13" name="图片 12">
            <a:extLst>
              <a:ext uri="{FF2B5EF4-FFF2-40B4-BE49-F238E27FC236}">
                <a16:creationId xmlns:a16="http://schemas.microsoft.com/office/drawing/2014/main" id="{B0B947E8-6F98-4792-8862-6955984AC044}"/>
              </a:ext>
            </a:extLst>
          </p:cNvPr>
          <p:cNvPicPr>
            <a:picLocks noChangeAspect="1"/>
          </p:cNvPicPr>
          <p:nvPr/>
        </p:nvPicPr>
        <p:blipFill>
          <a:blip r:embed="rId3"/>
          <a:stretch>
            <a:fillRect/>
          </a:stretch>
        </p:blipFill>
        <p:spPr>
          <a:xfrm>
            <a:off x="8191064" y="1586858"/>
            <a:ext cx="3924313" cy="983984"/>
          </a:xfrm>
          <a:prstGeom prst="rect">
            <a:avLst/>
          </a:prstGeom>
        </p:spPr>
      </p:pic>
      <p:pic>
        <p:nvPicPr>
          <p:cNvPr id="5" name="图片 4">
            <a:extLst>
              <a:ext uri="{FF2B5EF4-FFF2-40B4-BE49-F238E27FC236}">
                <a16:creationId xmlns:a16="http://schemas.microsoft.com/office/drawing/2014/main" id="{34CEBFFA-08E4-424E-91AD-FA392D7DE916}"/>
              </a:ext>
            </a:extLst>
          </p:cNvPr>
          <p:cNvPicPr>
            <a:picLocks noChangeAspect="1"/>
          </p:cNvPicPr>
          <p:nvPr/>
        </p:nvPicPr>
        <p:blipFill>
          <a:blip r:embed="rId4"/>
          <a:stretch>
            <a:fillRect/>
          </a:stretch>
        </p:blipFill>
        <p:spPr>
          <a:xfrm>
            <a:off x="8254695" y="3421132"/>
            <a:ext cx="3744525" cy="2872221"/>
          </a:xfrm>
          <a:prstGeom prst="rect">
            <a:avLst/>
          </a:prstGeom>
        </p:spPr>
      </p:pic>
    </p:spTree>
    <p:extLst>
      <p:ext uri="{BB962C8B-B14F-4D97-AF65-F5344CB8AC3E}">
        <p14:creationId xmlns:p14="http://schemas.microsoft.com/office/powerpoint/2010/main" val="302775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D596F42-D008-4ADD-A924-50E6821F1183}"/>
              </a:ext>
            </a:extLst>
          </p:cNvPr>
          <p:cNvSpPr/>
          <p:nvPr/>
        </p:nvSpPr>
        <p:spPr>
          <a:xfrm>
            <a:off x="551384" y="2529244"/>
            <a:ext cx="4786965" cy="303677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BBBE2FDC-2C23-4C16-829C-65DDB22F0CFB}"/>
              </a:ext>
            </a:extLst>
          </p:cNvPr>
          <p:cNvSpPr>
            <a:spLocks noGrp="1"/>
          </p:cNvSpPr>
          <p:nvPr>
            <p:ph type="title"/>
          </p:nvPr>
        </p:nvSpPr>
        <p:spPr/>
        <p:txBody>
          <a:bodyPr/>
          <a:lstStyle/>
          <a:p>
            <a:r>
              <a:rPr lang="en-US" sz="2800" b="0" dirty="0"/>
              <a:t>Fabric Network Configuration for Clinical Trial Blockchain </a:t>
            </a:r>
            <a:br>
              <a:rPr lang="en-US" sz="2800" b="0" dirty="0"/>
            </a:br>
            <a:r>
              <a:rPr lang="en-US" sz="2800" b="0" dirty="0"/>
              <a:t> - Enable authentication for the REST server</a:t>
            </a:r>
          </a:p>
        </p:txBody>
      </p:sp>
      <p:sp>
        <p:nvSpPr>
          <p:cNvPr id="3" name="内容占位符 2">
            <a:extLst>
              <a:ext uri="{FF2B5EF4-FFF2-40B4-BE49-F238E27FC236}">
                <a16:creationId xmlns:a16="http://schemas.microsoft.com/office/drawing/2014/main" id="{B1CB5AB1-AED3-42F8-8C07-3560F49DFBCA}"/>
              </a:ext>
            </a:extLst>
          </p:cNvPr>
          <p:cNvSpPr>
            <a:spLocks noGrp="1"/>
          </p:cNvSpPr>
          <p:nvPr>
            <p:ph idx="1"/>
          </p:nvPr>
        </p:nvSpPr>
        <p:spPr>
          <a:xfrm>
            <a:off x="0" y="1268416"/>
            <a:ext cx="6456040" cy="5112912"/>
          </a:xfrm>
        </p:spPr>
        <p:txBody>
          <a:bodyPr/>
          <a:lstStyle/>
          <a:p>
            <a:r>
              <a:rPr lang="en-US" sz="1600" b="0" dirty="0"/>
              <a:t>Set the configuration of REST server using the environment variable COMPOSER_PROVIDERS.</a:t>
            </a:r>
          </a:p>
        </p:txBody>
      </p:sp>
      <p:sp>
        <p:nvSpPr>
          <p:cNvPr id="4" name="页脚占位符 3">
            <a:extLst>
              <a:ext uri="{FF2B5EF4-FFF2-40B4-BE49-F238E27FC236}">
                <a16:creationId xmlns:a16="http://schemas.microsoft.com/office/drawing/2014/main" id="{7957F049-F8FC-402A-9D1E-508B3C7E7DA1}"/>
              </a:ext>
            </a:extLst>
          </p:cNvPr>
          <p:cNvSpPr>
            <a:spLocks noGrp="1"/>
          </p:cNvSpPr>
          <p:nvPr>
            <p:ph type="ftr" sz="quarter" idx="11"/>
          </p:nvPr>
        </p:nvSpPr>
        <p:spPr bwMode="gray">
          <a:xfrm>
            <a:off x="6781800" y="6477000"/>
            <a:ext cx="19050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b="1" kern="1200">
                <a:solidFill>
                  <a:schemeClr val="bg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tLang="zh-CN" dirty="0"/>
          </a:p>
        </p:txBody>
      </p:sp>
      <p:sp>
        <p:nvSpPr>
          <p:cNvPr id="8" name="文本框 7">
            <a:extLst>
              <a:ext uri="{FF2B5EF4-FFF2-40B4-BE49-F238E27FC236}">
                <a16:creationId xmlns:a16="http://schemas.microsoft.com/office/drawing/2014/main" id="{15B12306-1558-4A80-AF21-1E7D8583743A}"/>
              </a:ext>
            </a:extLst>
          </p:cNvPr>
          <p:cNvSpPr txBox="1"/>
          <p:nvPr/>
        </p:nvSpPr>
        <p:spPr>
          <a:xfrm>
            <a:off x="837850" y="2672916"/>
            <a:ext cx="4500499" cy="2893100"/>
          </a:xfrm>
          <a:prstGeom prst="rect">
            <a:avLst/>
          </a:prstGeom>
        </p:spPr>
        <p:txBody>
          <a:bodyPr wrap="square" rtlCol="0">
            <a:spAutoFit/>
          </a:bodyPr>
          <a:lstStyle/>
          <a:p>
            <a:pPr marL="0" indent="0">
              <a:buNone/>
            </a:pPr>
            <a:r>
              <a:rPr lang="en-US" sz="1400" dirty="0">
                <a:solidFill>
                  <a:srgbClr val="FF0000"/>
                </a:solidFill>
                <a:latin typeface="Times New Roman" panose="02020603050405020304" pitchFamily="18" charset="0"/>
                <a:cs typeface="Times New Roman" panose="02020603050405020304" pitchFamily="18" charset="0"/>
              </a:rPr>
              <a:t>export COMPOSER_PROVIDERS='{</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github</a:t>
            </a:r>
            <a:r>
              <a:rPr lang="en-US" sz="1400" dirty="0">
                <a:solidFill>
                  <a:srgbClr val="FF0000"/>
                </a:solidFill>
                <a:latin typeface="Times New Roman" panose="02020603050405020304" pitchFamily="18" charset="0"/>
                <a:cs typeface="Times New Roman" panose="02020603050405020304" pitchFamily="18" charset="0"/>
              </a:rPr>
              <a:t>": {</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"provider": "</a:t>
            </a:r>
            <a:r>
              <a:rPr lang="en-US" sz="1400" dirty="0" err="1">
                <a:solidFill>
                  <a:srgbClr val="FF0000"/>
                </a:solidFill>
                <a:latin typeface="Times New Roman" panose="02020603050405020304" pitchFamily="18" charset="0"/>
                <a:cs typeface="Times New Roman" panose="02020603050405020304" pitchFamily="18" charset="0"/>
              </a:rPr>
              <a:t>github</a:t>
            </a:r>
            <a:r>
              <a:rPr lang="en-US" sz="1400" dirty="0">
                <a:solidFill>
                  <a:srgbClr val="FF0000"/>
                </a:solidFill>
                <a:latin typeface="Times New Roman" panose="02020603050405020304" pitchFamily="18" charset="0"/>
                <a:cs typeface="Times New Roman" panose="02020603050405020304" pitchFamily="18" charset="0"/>
              </a:rPr>
              <a:t>",</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"module": "passport-</a:t>
            </a:r>
            <a:r>
              <a:rPr lang="en-US" sz="1400" dirty="0" err="1">
                <a:solidFill>
                  <a:srgbClr val="FF0000"/>
                </a:solidFill>
                <a:latin typeface="Times New Roman" panose="02020603050405020304" pitchFamily="18" charset="0"/>
                <a:cs typeface="Times New Roman" panose="02020603050405020304" pitchFamily="18" charset="0"/>
              </a:rPr>
              <a:t>github</a:t>
            </a:r>
            <a:r>
              <a:rPr lang="en-US" sz="1400" dirty="0">
                <a:solidFill>
                  <a:srgbClr val="FF0000"/>
                </a:solidFill>
                <a:latin typeface="Times New Roman" panose="02020603050405020304" pitchFamily="18" charset="0"/>
                <a:cs typeface="Times New Roman" panose="02020603050405020304" pitchFamily="18" charset="0"/>
              </a:rPr>
              <a:t>",</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clientID</a:t>
            </a:r>
            <a:r>
              <a:rPr lang="en-US" sz="1400" dirty="0">
                <a:solidFill>
                  <a:srgbClr val="FF0000"/>
                </a:solidFill>
                <a:latin typeface="Times New Roman" panose="02020603050405020304" pitchFamily="18" charset="0"/>
                <a:cs typeface="Times New Roman" panose="02020603050405020304" pitchFamily="18" charset="0"/>
              </a:rPr>
              <a:t>": "REPLACE_WITH_CLIENT_ID",</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clientSecret</a:t>
            </a:r>
            <a:r>
              <a:rPr lang="en-US" sz="1400" dirty="0">
                <a:solidFill>
                  <a:srgbClr val="FF0000"/>
                </a:solidFill>
                <a:latin typeface="Times New Roman" panose="02020603050405020304" pitchFamily="18" charset="0"/>
                <a:cs typeface="Times New Roman" panose="02020603050405020304" pitchFamily="18" charset="0"/>
              </a:rPr>
              <a:t>": "REPLACE_WITH_CLIENT_SECRET",</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authPath</a:t>
            </a:r>
            <a:r>
              <a:rPr lang="en-US" sz="1400" dirty="0">
                <a:solidFill>
                  <a:srgbClr val="FF0000"/>
                </a:solidFill>
                <a:latin typeface="Times New Roman" panose="02020603050405020304" pitchFamily="18" charset="0"/>
                <a:cs typeface="Times New Roman" panose="02020603050405020304" pitchFamily="18" charset="0"/>
              </a:rPr>
              <a:t>": "/auth/</a:t>
            </a:r>
            <a:r>
              <a:rPr lang="en-US" sz="1400" dirty="0" err="1">
                <a:solidFill>
                  <a:srgbClr val="FF0000"/>
                </a:solidFill>
                <a:latin typeface="Times New Roman" panose="02020603050405020304" pitchFamily="18" charset="0"/>
                <a:cs typeface="Times New Roman" panose="02020603050405020304" pitchFamily="18" charset="0"/>
              </a:rPr>
              <a:t>github</a:t>
            </a:r>
            <a:r>
              <a:rPr lang="en-US" sz="1400" dirty="0">
                <a:solidFill>
                  <a:srgbClr val="FF0000"/>
                </a:solidFill>
                <a:latin typeface="Times New Roman" panose="02020603050405020304" pitchFamily="18" charset="0"/>
                <a:cs typeface="Times New Roman" panose="02020603050405020304" pitchFamily="18" charset="0"/>
              </a:rPr>
              <a:t>",</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callbackURL</a:t>
            </a:r>
            <a:r>
              <a:rPr lang="en-US" sz="1400" dirty="0">
                <a:solidFill>
                  <a:srgbClr val="FF0000"/>
                </a:solidFill>
                <a:latin typeface="Times New Roman" panose="02020603050405020304" pitchFamily="18" charset="0"/>
                <a:cs typeface="Times New Roman" panose="02020603050405020304" pitchFamily="18" charset="0"/>
              </a:rPr>
              <a:t>": "/auth/</a:t>
            </a:r>
            <a:r>
              <a:rPr lang="en-US" sz="1400" dirty="0" err="1">
                <a:solidFill>
                  <a:srgbClr val="FF0000"/>
                </a:solidFill>
                <a:latin typeface="Times New Roman" panose="02020603050405020304" pitchFamily="18" charset="0"/>
                <a:cs typeface="Times New Roman" panose="02020603050405020304" pitchFamily="18" charset="0"/>
              </a:rPr>
              <a:t>github</a:t>
            </a:r>
            <a:r>
              <a:rPr lang="en-US" sz="1400" dirty="0">
                <a:solidFill>
                  <a:srgbClr val="FF0000"/>
                </a:solidFill>
                <a:latin typeface="Times New Roman" panose="02020603050405020304" pitchFamily="18" charset="0"/>
                <a:cs typeface="Times New Roman" panose="02020603050405020304" pitchFamily="18" charset="0"/>
              </a:rPr>
              <a:t>/callback",</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successRedirect</a:t>
            </a:r>
            <a:r>
              <a:rPr lang="en-US" sz="1400" dirty="0">
                <a:solidFill>
                  <a:srgbClr val="FF0000"/>
                </a:solidFill>
                <a:latin typeface="Times New Roman" panose="02020603050405020304" pitchFamily="18" charset="0"/>
                <a:cs typeface="Times New Roman" panose="02020603050405020304" pitchFamily="18" charset="0"/>
              </a:rPr>
              <a:t>": "/",</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a:t>
            </a:r>
            <a:r>
              <a:rPr lang="en-US" sz="1400" dirty="0" err="1">
                <a:solidFill>
                  <a:srgbClr val="FF0000"/>
                </a:solidFill>
                <a:latin typeface="Times New Roman" panose="02020603050405020304" pitchFamily="18" charset="0"/>
                <a:cs typeface="Times New Roman" panose="02020603050405020304" pitchFamily="18" charset="0"/>
              </a:rPr>
              <a:t>failureRedirect</a:t>
            </a:r>
            <a:r>
              <a:rPr lang="en-US" sz="1400" dirty="0">
                <a:solidFill>
                  <a:srgbClr val="FF0000"/>
                </a:solidFill>
                <a:latin typeface="Times New Roman" panose="02020603050405020304" pitchFamily="18" charset="0"/>
                <a:cs typeface="Times New Roman" panose="02020603050405020304" pitchFamily="18" charset="0"/>
              </a:rPr>
              <a:t>": "/"</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  }</a:t>
            </a:r>
          </a:p>
          <a:p>
            <a:pPr marL="0" indent="0">
              <a:buNone/>
            </a:pPr>
            <a:r>
              <a:rPr lang="en-US" sz="1400" dirty="0">
                <a:solidFill>
                  <a:srgbClr val="FF0000"/>
                </a:solidFill>
                <a:latin typeface="Times New Roman" panose="02020603050405020304" pitchFamily="18" charset="0"/>
                <a:cs typeface="Times New Roman" panose="02020603050405020304" pitchFamily="18" charset="0"/>
              </a:rPr>
              <a:t>}'</a:t>
            </a:r>
          </a:p>
          <a:p>
            <a:endParaRPr lang="en-US" sz="1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8277AA1-6817-476E-9BF4-119EC195558A}"/>
              </a:ext>
            </a:extLst>
          </p:cNvPr>
          <p:cNvPicPr>
            <a:picLocks noChangeAspect="1"/>
          </p:cNvPicPr>
          <p:nvPr/>
        </p:nvPicPr>
        <p:blipFill>
          <a:blip r:embed="rId2"/>
          <a:stretch>
            <a:fillRect/>
          </a:stretch>
        </p:blipFill>
        <p:spPr>
          <a:xfrm>
            <a:off x="6096000" y="2536314"/>
            <a:ext cx="5476875" cy="2114550"/>
          </a:xfrm>
          <a:prstGeom prst="rect">
            <a:avLst/>
          </a:prstGeom>
        </p:spPr>
      </p:pic>
      <p:sp>
        <p:nvSpPr>
          <p:cNvPr id="9" name="文本框 8">
            <a:extLst>
              <a:ext uri="{FF2B5EF4-FFF2-40B4-BE49-F238E27FC236}">
                <a16:creationId xmlns:a16="http://schemas.microsoft.com/office/drawing/2014/main" id="{FF2FFC8B-BB63-42A3-9E76-88C036EEE9A5}"/>
              </a:ext>
            </a:extLst>
          </p:cNvPr>
          <p:cNvSpPr txBox="1"/>
          <p:nvPr/>
        </p:nvSpPr>
        <p:spPr>
          <a:xfrm>
            <a:off x="6744074" y="4905164"/>
            <a:ext cx="4119599" cy="523220"/>
          </a:xfrm>
          <a:prstGeom prst="rect">
            <a:avLst/>
          </a:prstGeom>
        </p:spPr>
        <p:txBody>
          <a:bodyPr wrap="square" rtlCol="0">
            <a:spAutoFit/>
          </a:bodyPr>
          <a:lstStyle/>
          <a:p>
            <a:pPr algn="ctr"/>
            <a:r>
              <a:rPr lang="en-US" sz="1400" dirty="0">
                <a:solidFill>
                  <a:schemeClr val="accent2">
                    <a:lumMod val="75000"/>
                  </a:schemeClr>
                </a:solidFill>
                <a:latin typeface="Times New Roman" panose="02020603050405020304" pitchFamily="18" charset="0"/>
                <a:cs typeface="Times New Roman" panose="02020603050405020304" pitchFamily="18" charset="0"/>
              </a:rPr>
              <a:t>Snapshot of </a:t>
            </a:r>
            <a:r>
              <a:rPr lang="en-US" altLang="zh-CN" sz="1400" dirty="0">
                <a:solidFill>
                  <a:schemeClr val="accent2">
                    <a:lumMod val="75000"/>
                  </a:schemeClr>
                </a:solidFill>
                <a:latin typeface="Times New Roman" panose="02020603050405020304" pitchFamily="18" charset="0"/>
                <a:cs typeface="Times New Roman" panose="02020603050405020304" pitchFamily="18" charset="0"/>
              </a:rPr>
              <a:t>REST Server Environment Variable in Command Line</a:t>
            </a:r>
            <a:endParaRPr lang="en-US" sz="14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3181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D257E2-0419-4A80-B2D7-C74E528B1C9A}"/>
              </a:ext>
            </a:extLst>
          </p:cNvPr>
          <p:cNvSpPr>
            <a:spLocks noGrp="1"/>
          </p:cNvSpPr>
          <p:nvPr>
            <p:ph type="title"/>
          </p:nvPr>
        </p:nvSpPr>
        <p:spPr/>
        <p:txBody>
          <a:bodyPr/>
          <a:lstStyle/>
          <a:p>
            <a:r>
              <a:rPr lang="en-US" sz="2800" b="0" dirty="0"/>
              <a:t>Fabric Network Configuration for Clinical Trial Blockchain  </a:t>
            </a:r>
            <a:br>
              <a:rPr lang="en-US" sz="2800" b="0" dirty="0"/>
            </a:br>
            <a:r>
              <a:rPr lang="en-US" sz="2800" b="0" dirty="0"/>
              <a:t>– Development Environment</a:t>
            </a:r>
            <a:endParaRPr lang="en-US" sz="2800" dirty="0"/>
          </a:p>
        </p:txBody>
      </p:sp>
      <p:graphicFrame>
        <p:nvGraphicFramePr>
          <p:cNvPr id="5" name="内容占位符 4">
            <a:extLst>
              <a:ext uri="{FF2B5EF4-FFF2-40B4-BE49-F238E27FC236}">
                <a16:creationId xmlns:a16="http://schemas.microsoft.com/office/drawing/2014/main" id="{E64BF8F7-40A0-4FFA-9D5D-A37227A55A55}"/>
              </a:ext>
            </a:extLst>
          </p:cNvPr>
          <p:cNvGraphicFramePr>
            <a:graphicFrameLocks noGrp="1"/>
          </p:cNvGraphicFramePr>
          <p:nvPr>
            <p:ph idx="1"/>
            <p:extLst>
              <p:ext uri="{D42A27DB-BD31-4B8C-83A1-F6EECF244321}">
                <p14:modId xmlns:p14="http://schemas.microsoft.com/office/powerpoint/2010/main" val="1226252672"/>
              </p:ext>
            </p:extLst>
          </p:nvPr>
        </p:nvGraphicFramePr>
        <p:xfrm>
          <a:off x="2747628" y="1656080"/>
          <a:ext cx="5748672" cy="4287520"/>
        </p:xfrm>
        <a:graphic>
          <a:graphicData uri="http://schemas.openxmlformats.org/drawingml/2006/table">
            <a:tbl>
              <a:tblPr firstRow="1" bandRow="1">
                <a:tableStyleId>{5C22544A-7EE6-4342-B048-85BDC9FD1C3A}</a:tableStyleId>
              </a:tblPr>
              <a:tblGrid>
                <a:gridCol w="2874336">
                  <a:extLst>
                    <a:ext uri="{9D8B030D-6E8A-4147-A177-3AD203B41FA5}">
                      <a16:colId xmlns:a16="http://schemas.microsoft.com/office/drawing/2014/main" val="3029286566"/>
                    </a:ext>
                  </a:extLst>
                </a:gridCol>
                <a:gridCol w="2874336">
                  <a:extLst>
                    <a:ext uri="{9D8B030D-6E8A-4147-A177-3AD203B41FA5}">
                      <a16:colId xmlns:a16="http://schemas.microsoft.com/office/drawing/2014/main" val="4153415102"/>
                    </a:ext>
                  </a:extLst>
                </a:gridCol>
              </a:tblGrid>
              <a:tr h="370840">
                <a:tc>
                  <a:txBody>
                    <a:bodyPr/>
                    <a:lstStyle/>
                    <a:p>
                      <a:r>
                        <a:rPr lang="en-US" sz="1600" dirty="0"/>
                        <a:t>Component</a:t>
                      </a:r>
                    </a:p>
                  </a:txBody>
                  <a:tcPr/>
                </a:tc>
                <a:tc>
                  <a:txBody>
                    <a:bodyPr/>
                    <a:lstStyle/>
                    <a:p>
                      <a:r>
                        <a:rPr lang="en-US" sz="1600" dirty="0"/>
                        <a:t>Description</a:t>
                      </a:r>
                    </a:p>
                  </a:txBody>
                  <a:tcPr/>
                </a:tc>
                <a:extLst>
                  <a:ext uri="{0D108BD9-81ED-4DB2-BD59-A6C34878D82A}">
                    <a16:rowId xmlns:a16="http://schemas.microsoft.com/office/drawing/2014/main" val="137543795"/>
                  </a:ext>
                </a:extLst>
              </a:tr>
              <a:tr h="370840">
                <a:tc>
                  <a:txBody>
                    <a:bodyPr/>
                    <a:lstStyle/>
                    <a:p>
                      <a:r>
                        <a:rPr lang="en-US" sz="1600" dirty="0"/>
                        <a:t>OS</a:t>
                      </a:r>
                    </a:p>
                  </a:txBody>
                  <a:tcPr/>
                </a:tc>
                <a:tc>
                  <a:txBody>
                    <a:bodyPr/>
                    <a:lstStyle/>
                    <a:p>
                      <a:r>
                        <a:rPr lang="en-US" sz="1600" dirty="0"/>
                        <a:t>Ubuntu Linux 18.04.1 LTS</a:t>
                      </a:r>
                    </a:p>
                  </a:txBody>
                  <a:tcPr/>
                </a:tc>
                <a:extLst>
                  <a:ext uri="{0D108BD9-81ED-4DB2-BD59-A6C34878D82A}">
                    <a16:rowId xmlns:a16="http://schemas.microsoft.com/office/drawing/2014/main" val="1144057002"/>
                  </a:ext>
                </a:extLst>
              </a:tr>
              <a:tr h="370840">
                <a:tc>
                  <a:txBody>
                    <a:bodyPr/>
                    <a:lstStyle/>
                    <a:p>
                      <a:r>
                        <a:rPr lang="en-US" sz="1600" dirty="0"/>
                        <a:t>CPU</a:t>
                      </a:r>
                    </a:p>
                  </a:txBody>
                  <a:tcPr/>
                </a:tc>
                <a:tc>
                  <a:txBody>
                    <a:bodyPr/>
                    <a:lstStyle/>
                    <a:p>
                      <a:r>
                        <a:rPr lang="en-US" sz="1600" dirty="0"/>
                        <a:t>Intel Core i5-8500 @ 3.00GHz</a:t>
                      </a:r>
                    </a:p>
                  </a:txBody>
                  <a:tcPr/>
                </a:tc>
                <a:extLst>
                  <a:ext uri="{0D108BD9-81ED-4DB2-BD59-A6C34878D82A}">
                    <a16:rowId xmlns:a16="http://schemas.microsoft.com/office/drawing/2014/main" val="465019582"/>
                  </a:ext>
                </a:extLst>
              </a:tr>
              <a:tr h="370840">
                <a:tc>
                  <a:txBody>
                    <a:bodyPr/>
                    <a:lstStyle/>
                    <a:p>
                      <a:r>
                        <a:rPr lang="en-US" sz="1600" dirty="0"/>
                        <a:t>Memory</a:t>
                      </a:r>
                    </a:p>
                  </a:txBody>
                  <a:tcPr/>
                </a:tc>
                <a:tc>
                  <a:txBody>
                    <a:bodyPr/>
                    <a:lstStyle/>
                    <a:p>
                      <a:r>
                        <a:rPr lang="en-US" sz="1600" dirty="0"/>
                        <a:t>12GB</a:t>
                      </a:r>
                    </a:p>
                  </a:txBody>
                  <a:tcPr/>
                </a:tc>
                <a:extLst>
                  <a:ext uri="{0D108BD9-81ED-4DB2-BD59-A6C34878D82A}">
                    <a16:rowId xmlns:a16="http://schemas.microsoft.com/office/drawing/2014/main" val="3196687418"/>
                  </a:ext>
                </a:extLst>
              </a:tr>
              <a:tr h="370840">
                <a:tc>
                  <a:txBody>
                    <a:bodyPr/>
                    <a:lstStyle/>
                    <a:p>
                      <a:r>
                        <a:rPr lang="en-US" sz="1600" dirty="0"/>
                        <a:t>Docker-Compose</a:t>
                      </a:r>
                    </a:p>
                  </a:txBody>
                  <a:tcPr/>
                </a:tc>
                <a:tc>
                  <a:txBody>
                    <a:bodyPr/>
                    <a:lstStyle/>
                    <a:p>
                      <a:r>
                        <a:rPr lang="en-US" altLang="zh-CN" sz="1600" dirty="0"/>
                        <a:t>V</a:t>
                      </a:r>
                      <a:r>
                        <a:rPr lang="en-US" sz="1600" dirty="0"/>
                        <a:t>1.24.0</a:t>
                      </a:r>
                    </a:p>
                  </a:txBody>
                  <a:tcPr/>
                </a:tc>
                <a:extLst>
                  <a:ext uri="{0D108BD9-81ED-4DB2-BD59-A6C34878D82A}">
                    <a16:rowId xmlns:a16="http://schemas.microsoft.com/office/drawing/2014/main" val="3100979172"/>
                  </a:ext>
                </a:extLst>
              </a:tr>
              <a:tr h="370840">
                <a:tc>
                  <a:txBody>
                    <a:bodyPr/>
                    <a:lstStyle/>
                    <a:p>
                      <a:r>
                        <a:rPr lang="en-US" sz="1600" dirty="0"/>
                        <a:t>Node</a:t>
                      </a:r>
                    </a:p>
                  </a:txBody>
                  <a:tcPr/>
                </a:tc>
                <a:tc>
                  <a:txBody>
                    <a:bodyPr/>
                    <a:lstStyle/>
                    <a:p>
                      <a:r>
                        <a:rPr lang="en-US" sz="1600" dirty="0"/>
                        <a:t>V8.11.4</a:t>
                      </a:r>
                    </a:p>
                  </a:txBody>
                  <a:tcPr/>
                </a:tc>
                <a:extLst>
                  <a:ext uri="{0D108BD9-81ED-4DB2-BD59-A6C34878D82A}">
                    <a16:rowId xmlns:a16="http://schemas.microsoft.com/office/drawing/2014/main" val="2171050210"/>
                  </a:ext>
                </a:extLst>
              </a:tr>
              <a:tr h="370840">
                <a:tc>
                  <a:txBody>
                    <a:bodyPr/>
                    <a:lstStyle/>
                    <a:p>
                      <a:r>
                        <a:rPr lang="en-US" sz="1600" dirty="0"/>
                        <a:t>Hyperledger Fabric </a:t>
                      </a:r>
                    </a:p>
                  </a:txBody>
                  <a:tcPr/>
                </a:tc>
                <a:tc>
                  <a:txBody>
                    <a:bodyPr/>
                    <a:lstStyle/>
                    <a:p>
                      <a:r>
                        <a:rPr lang="en-US" sz="1600" dirty="0"/>
                        <a:t>V1.4.2 </a:t>
                      </a:r>
                    </a:p>
                  </a:txBody>
                  <a:tcPr/>
                </a:tc>
                <a:extLst>
                  <a:ext uri="{0D108BD9-81ED-4DB2-BD59-A6C34878D82A}">
                    <a16:rowId xmlns:a16="http://schemas.microsoft.com/office/drawing/2014/main" val="1030912448"/>
                  </a:ext>
                </a:extLst>
              </a:tr>
              <a:tr h="370840">
                <a:tc>
                  <a:txBody>
                    <a:bodyPr/>
                    <a:lstStyle/>
                    <a:p>
                      <a:r>
                        <a:rPr lang="en-US" sz="1600" dirty="0">
                          <a:solidFill>
                            <a:schemeClr val="tx1"/>
                          </a:solidFill>
                        </a:rPr>
                        <a:t>Hyperledger Composer</a:t>
                      </a:r>
                    </a:p>
                  </a:txBody>
                  <a:tcPr/>
                </a:tc>
                <a:tc>
                  <a:txBody>
                    <a:bodyPr/>
                    <a:lstStyle/>
                    <a:p>
                      <a:r>
                        <a:rPr lang="en-US" sz="1600" dirty="0">
                          <a:solidFill>
                            <a:schemeClr val="tx1"/>
                          </a:solidFill>
                        </a:rPr>
                        <a:t>V0.20.9</a:t>
                      </a:r>
                    </a:p>
                  </a:txBody>
                  <a:tcPr/>
                </a:tc>
                <a:extLst>
                  <a:ext uri="{0D108BD9-81ED-4DB2-BD59-A6C34878D82A}">
                    <a16:rowId xmlns:a16="http://schemas.microsoft.com/office/drawing/2014/main" val="72395458"/>
                  </a:ext>
                </a:extLst>
              </a:tr>
              <a:tr h="370840">
                <a:tc>
                  <a:txBody>
                    <a:bodyPr/>
                    <a:lstStyle/>
                    <a:p>
                      <a:r>
                        <a:rPr lang="en-US" sz="1600" dirty="0"/>
                        <a:t>IDE</a:t>
                      </a:r>
                    </a:p>
                  </a:txBody>
                  <a:tcPr/>
                </a:tc>
                <a:tc>
                  <a:txBody>
                    <a:bodyPr/>
                    <a:lstStyle/>
                    <a:p>
                      <a:r>
                        <a:rPr lang="en-US" sz="1600" dirty="0"/>
                        <a:t>composer-playground</a:t>
                      </a:r>
                    </a:p>
                  </a:txBody>
                  <a:tcPr/>
                </a:tc>
                <a:extLst>
                  <a:ext uri="{0D108BD9-81ED-4DB2-BD59-A6C34878D82A}">
                    <a16:rowId xmlns:a16="http://schemas.microsoft.com/office/drawing/2014/main" val="3737579862"/>
                  </a:ext>
                </a:extLst>
              </a:tr>
              <a:tr h="370840">
                <a:tc>
                  <a:txBody>
                    <a:bodyPr/>
                    <a:lstStyle/>
                    <a:p>
                      <a:r>
                        <a:rPr lang="en-US" sz="1600" dirty="0"/>
                        <a:t>CLI Tool</a:t>
                      </a:r>
                    </a:p>
                  </a:txBody>
                  <a:tcPr/>
                </a:tc>
                <a:tc>
                  <a:txBody>
                    <a:bodyPr/>
                    <a:lstStyle/>
                    <a:p>
                      <a:r>
                        <a:rPr lang="en-US" sz="1600" dirty="0"/>
                        <a:t>composer-cli, composer-rest-server</a:t>
                      </a:r>
                    </a:p>
                  </a:txBody>
                  <a:tcPr/>
                </a:tc>
                <a:extLst>
                  <a:ext uri="{0D108BD9-81ED-4DB2-BD59-A6C34878D82A}">
                    <a16:rowId xmlns:a16="http://schemas.microsoft.com/office/drawing/2014/main" val="2671710775"/>
                  </a:ext>
                </a:extLst>
              </a:tr>
              <a:tr h="370840">
                <a:tc>
                  <a:txBody>
                    <a:bodyPr/>
                    <a:lstStyle/>
                    <a:p>
                      <a:r>
                        <a:rPr lang="en-US" sz="1600" dirty="0"/>
                        <a:t>Blockchain Explorer</a:t>
                      </a:r>
                    </a:p>
                  </a:txBody>
                  <a:tcPr/>
                </a:tc>
                <a:tc>
                  <a:txBody>
                    <a:bodyPr/>
                    <a:lstStyle/>
                    <a:p>
                      <a:r>
                        <a:rPr lang="en-US" sz="1600" dirty="0"/>
                        <a:t>Hyperledger Explorer (0.3.9)</a:t>
                      </a:r>
                    </a:p>
                  </a:txBody>
                  <a:tcPr/>
                </a:tc>
                <a:extLst>
                  <a:ext uri="{0D108BD9-81ED-4DB2-BD59-A6C34878D82A}">
                    <a16:rowId xmlns:a16="http://schemas.microsoft.com/office/drawing/2014/main" val="3427901841"/>
                  </a:ext>
                </a:extLst>
              </a:tr>
            </a:tbl>
          </a:graphicData>
        </a:graphic>
      </p:graphicFrame>
      <p:sp>
        <p:nvSpPr>
          <p:cNvPr id="6" name="文本框 5">
            <a:extLst>
              <a:ext uri="{FF2B5EF4-FFF2-40B4-BE49-F238E27FC236}">
                <a16:creationId xmlns:a16="http://schemas.microsoft.com/office/drawing/2014/main" id="{1361EE6C-A50E-4AEC-83FD-B27EF17BB628}"/>
              </a:ext>
            </a:extLst>
          </p:cNvPr>
          <p:cNvSpPr txBox="1"/>
          <p:nvPr/>
        </p:nvSpPr>
        <p:spPr>
          <a:xfrm>
            <a:off x="4763852" y="5935791"/>
            <a:ext cx="1872208" cy="338554"/>
          </a:xfrm>
          <a:prstGeom prst="rect">
            <a:avLst/>
          </a:prstGeom>
        </p:spPr>
        <p:txBody>
          <a:bodyPr wrap="square" rtlCol="0">
            <a:spAutoFit/>
          </a:bodyPr>
          <a:lstStyle/>
          <a:p>
            <a:r>
              <a:rPr lang="en-US" sz="1600" dirty="0">
                <a:solidFill>
                  <a:schemeClr val="accent2">
                    <a:lumMod val="75000"/>
                  </a:schemeClr>
                </a:solidFill>
                <a:latin typeface="+mn-lt"/>
              </a:rPr>
              <a:t>Test Environment</a:t>
            </a:r>
          </a:p>
        </p:txBody>
      </p:sp>
    </p:spTree>
    <p:extLst>
      <p:ext uri="{BB962C8B-B14F-4D97-AF65-F5344CB8AC3E}">
        <p14:creationId xmlns:p14="http://schemas.microsoft.com/office/powerpoint/2010/main" val="3993699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54C95DF-6C7B-49F7-B4E4-E3750D72338C}"/>
              </a:ext>
            </a:extLst>
          </p:cNvPr>
          <p:cNvSpPr/>
          <p:nvPr/>
        </p:nvSpPr>
        <p:spPr>
          <a:xfrm>
            <a:off x="659396" y="2276872"/>
            <a:ext cx="3996444" cy="491293"/>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03952861-3922-4686-B228-7CDF8F48D862}"/>
              </a:ext>
            </a:extLst>
          </p:cNvPr>
          <p:cNvSpPr>
            <a:spLocks noGrp="1"/>
          </p:cNvSpPr>
          <p:nvPr>
            <p:ph type="title"/>
          </p:nvPr>
        </p:nvSpPr>
        <p:spPr/>
        <p:txBody>
          <a:bodyPr/>
          <a:lstStyle/>
          <a:p>
            <a:r>
              <a:rPr lang="en-US" sz="2800" b="0" dirty="0"/>
              <a:t>Fabric Network Configuration for Clinical Trial Blockchain  </a:t>
            </a:r>
            <a:br>
              <a:rPr lang="en-US" sz="2800" b="0" dirty="0"/>
            </a:br>
            <a:r>
              <a:rPr lang="en-US" sz="2800" b="0" dirty="0"/>
              <a:t> – Start Fabric REST Server</a:t>
            </a:r>
          </a:p>
        </p:txBody>
      </p:sp>
      <p:sp>
        <p:nvSpPr>
          <p:cNvPr id="3" name="内容占位符 2">
            <a:extLst>
              <a:ext uri="{FF2B5EF4-FFF2-40B4-BE49-F238E27FC236}">
                <a16:creationId xmlns:a16="http://schemas.microsoft.com/office/drawing/2014/main" id="{9D7A6C46-9653-4404-9CB7-F8911786231B}"/>
              </a:ext>
            </a:extLst>
          </p:cNvPr>
          <p:cNvSpPr>
            <a:spLocks noGrp="1"/>
          </p:cNvSpPr>
          <p:nvPr>
            <p:ph idx="1"/>
          </p:nvPr>
        </p:nvSpPr>
        <p:spPr>
          <a:xfrm>
            <a:off x="-186" y="1268760"/>
            <a:ext cx="4690864" cy="5029200"/>
          </a:xfrm>
        </p:spPr>
        <p:txBody>
          <a:bodyPr/>
          <a:lstStyle/>
          <a:p>
            <a:pPr algn="just"/>
            <a:r>
              <a:rPr lang="en-US" sz="1600" b="0" dirty="0"/>
              <a:t>Starting the REST server with REST API authentication and multiple user node enabled (as the admin of </a:t>
            </a:r>
            <a:r>
              <a:rPr lang="en-US" altLang="zh-CN" sz="1600" b="0" dirty="0"/>
              <a:t>Org</a:t>
            </a:r>
            <a:r>
              <a:rPr lang="en-US" sz="1600" b="0" dirty="0"/>
              <a:t>1)</a:t>
            </a:r>
          </a:p>
          <a:p>
            <a:pPr marL="571500" lvl="1" indent="-171450" algn="just"/>
            <a:r>
              <a:rPr lang="en-US" sz="1400" b="0" dirty="0">
                <a:solidFill>
                  <a:srgbClr val="FF0000"/>
                </a:solidFill>
              </a:rPr>
              <a:t>composer-rest-server -c </a:t>
            </a:r>
            <a:r>
              <a:rPr lang="en-US" sz="1400" b="0" dirty="0" err="1">
                <a:solidFill>
                  <a:srgbClr val="FF0000"/>
                </a:solidFill>
              </a:rPr>
              <a:t>alice@clinical-trial-network</a:t>
            </a:r>
            <a:r>
              <a:rPr lang="en-US" sz="1400" b="0" dirty="0">
                <a:solidFill>
                  <a:srgbClr val="FF0000"/>
                </a:solidFill>
              </a:rPr>
              <a:t> -a true -m true -n never</a:t>
            </a:r>
          </a:p>
          <a:p>
            <a:pPr algn="just"/>
            <a:r>
              <a:rPr lang="en-US" sz="1600" b="0" dirty="0"/>
              <a:t>http://localhost:3000</a:t>
            </a:r>
          </a:p>
          <a:p>
            <a:pPr algn="just"/>
            <a:r>
              <a:rPr lang="en-US" sz="1600" b="0" dirty="0"/>
              <a:t>Authenticate to the REST server by navigating to the value of the </a:t>
            </a:r>
            <a:r>
              <a:rPr lang="en-US" sz="1600" b="0" dirty="0" err="1"/>
              <a:t>authPath</a:t>
            </a:r>
            <a:r>
              <a:rPr lang="en-US" sz="1600" b="0" dirty="0"/>
              <a:t> property specified in the environment variable COMPOSER_PROVIDERS.</a:t>
            </a:r>
          </a:p>
          <a:p>
            <a:pPr algn="just"/>
            <a:r>
              <a:rPr lang="en-US" sz="1600" b="0" dirty="0"/>
              <a:t>http://localhost:3000/auth/github</a:t>
            </a:r>
          </a:p>
          <a:p>
            <a:pPr algn="just"/>
            <a:endParaRPr lang="en-US" sz="1600" b="0" dirty="0"/>
          </a:p>
          <a:p>
            <a:pPr algn="just"/>
            <a:endParaRPr lang="en-US" sz="1600" b="0" dirty="0"/>
          </a:p>
        </p:txBody>
      </p:sp>
      <p:sp>
        <p:nvSpPr>
          <p:cNvPr id="4" name="页脚占位符 3">
            <a:extLst>
              <a:ext uri="{FF2B5EF4-FFF2-40B4-BE49-F238E27FC236}">
                <a16:creationId xmlns:a16="http://schemas.microsoft.com/office/drawing/2014/main" id="{F5C1CDDC-16DD-427F-A608-EAD9E7B3A8B5}"/>
              </a:ext>
            </a:extLst>
          </p:cNvPr>
          <p:cNvSpPr>
            <a:spLocks noGrp="1"/>
          </p:cNvSpPr>
          <p:nvPr>
            <p:ph type="ftr" sz="quarter" idx="11"/>
          </p:nvPr>
        </p:nvSpPr>
        <p:spPr bwMode="gray">
          <a:xfrm>
            <a:off x="6781800" y="6477000"/>
            <a:ext cx="190500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b="1" kern="1200">
                <a:solidFill>
                  <a:schemeClr val="bg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tLang="zh-CN" dirty="0"/>
          </a:p>
        </p:txBody>
      </p:sp>
      <p:pic>
        <p:nvPicPr>
          <p:cNvPr id="7" name="图片 6">
            <a:extLst>
              <a:ext uri="{FF2B5EF4-FFF2-40B4-BE49-F238E27FC236}">
                <a16:creationId xmlns:a16="http://schemas.microsoft.com/office/drawing/2014/main" id="{D7C3EEC0-6CA5-464A-9BA7-C7BD6634C720}"/>
              </a:ext>
            </a:extLst>
          </p:cNvPr>
          <p:cNvPicPr>
            <a:picLocks noChangeAspect="1"/>
          </p:cNvPicPr>
          <p:nvPr/>
        </p:nvPicPr>
        <p:blipFill>
          <a:blip r:embed="rId2"/>
          <a:stretch>
            <a:fillRect/>
          </a:stretch>
        </p:blipFill>
        <p:spPr>
          <a:xfrm>
            <a:off x="5383268" y="1190615"/>
            <a:ext cx="6607063" cy="1340249"/>
          </a:xfrm>
          <a:prstGeom prst="rect">
            <a:avLst/>
          </a:prstGeom>
        </p:spPr>
      </p:pic>
      <p:pic>
        <p:nvPicPr>
          <p:cNvPr id="9" name="图片 8">
            <a:extLst>
              <a:ext uri="{FF2B5EF4-FFF2-40B4-BE49-F238E27FC236}">
                <a16:creationId xmlns:a16="http://schemas.microsoft.com/office/drawing/2014/main" id="{328E5129-89CC-46C1-AA96-6F7E1FB23574}"/>
              </a:ext>
            </a:extLst>
          </p:cNvPr>
          <p:cNvPicPr>
            <a:picLocks noChangeAspect="1"/>
          </p:cNvPicPr>
          <p:nvPr/>
        </p:nvPicPr>
        <p:blipFill>
          <a:blip r:embed="rId3"/>
          <a:stretch>
            <a:fillRect/>
          </a:stretch>
        </p:blipFill>
        <p:spPr>
          <a:xfrm>
            <a:off x="3216424" y="4388575"/>
            <a:ext cx="5759152" cy="2401329"/>
          </a:xfrm>
          <a:prstGeom prst="rect">
            <a:avLst/>
          </a:prstGeom>
        </p:spPr>
      </p:pic>
    </p:spTree>
    <p:extLst>
      <p:ext uri="{BB962C8B-B14F-4D97-AF65-F5344CB8AC3E}">
        <p14:creationId xmlns:p14="http://schemas.microsoft.com/office/powerpoint/2010/main" val="1586932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A1693-FDAC-490A-BCE9-43CD946FCD8D}"/>
              </a:ext>
            </a:extLst>
          </p:cNvPr>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 Dependencies</a:t>
            </a:r>
          </a:p>
        </p:txBody>
      </p:sp>
      <p:sp>
        <p:nvSpPr>
          <p:cNvPr id="3" name="内容占位符 2">
            <a:extLst>
              <a:ext uri="{FF2B5EF4-FFF2-40B4-BE49-F238E27FC236}">
                <a16:creationId xmlns:a16="http://schemas.microsoft.com/office/drawing/2014/main" id="{3F588389-2DB7-4968-BDE4-239A0C661B76}"/>
              </a:ext>
            </a:extLst>
          </p:cNvPr>
          <p:cNvSpPr>
            <a:spLocks noGrp="1"/>
          </p:cNvSpPr>
          <p:nvPr>
            <p:ph idx="1"/>
          </p:nvPr>
        </p:nvSpPr>
        <p:spPr>
          <a:xfrm>
            <a:off x="0" y="1268416"/>
            <a:ext cx="6636060" cy="2592632"/>
          </a:xfrm>
        </p:spPr>
        <p:txBody>
          <a:bodyPr>
            <a:normAutofit/>
          </a:bodyPr>
          <a:lstStyle/>
          <a:p>
            <a:r>
              <a:rPr lang="en-US" sz="1800" b="0" dirty="0"/>
              <a:t>Nodejs 8.11.x (Note that v9.x is not yet supported)</a:t>
            </a:r>
          </a:p>
          <a:p>
            <a:r>
              <a:rPr lang="en-US" sz="1800" b="0" dirty="0"/>
              <a:t>PostgreSQL 9.5 or greater</a:t>
            </a:r>
          </a:p>
          <a:p>
            <a:r>
              <a:rPr lang="en-US" sz="1800" b="0" dirty="0"/>
              <a:t>jq</a:t>
            </a:r>
          </a:p>
          <a:p>
            <a:r>
              <a:rPr lang="en-US" sz="1800" b="0" dirty="0"/>
              <a:t>Linux-based operating system, such as Ubuntu or MacOS</a:t>
            </a:r>
          </a:p>
          <a:p>
            <a:r>
              <a:rPr lang="en-US" sz="1800" b="0" dirty="0"/>
              <a:t>Docker CE 18.09.2 or later</a:t>
            </a:r>
          </a:p>
          <a:p>
            <a:r>
              <a:rPr lang="en-US" sz="1800" b="0" dirty="0"/>
              <a:t>Docker Compose 1.14.0</a:t>
            </a:r>
          </a:p>
          <a:p>
            <a:endParaRPr lang="en-US" sz="1800" b="0" dirty="0"/>
          </a:p>
        </p:txBody>
      </p:sp>
    </p:spTree>
    <p:extLst>
      <p:ext uri="{BB962C8B-B14F-4D97-AF65-F5344CB8AC3E}">
        <p14:creationId xmlns:p14="http://schemas.microsoft.com/office/powerpoint/2010/main" val="3534439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7D1F147-363D-40B1-A7A3-3B7693EC6115}"/>
              </a:ext>
            </a:extLst>
          </p:cNvPr>
          <p:cNvSpPr/>
          <p:nvPr/>
        </p:nvSpPr>
        <p:spPr>
          <a:xfrm>
            <a:off x="371364" y="1340768"/>
            <a:ext cx="4644516" cy="11521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4A8A1693-FDAC-490A-BCE9-43CD946FCD8D}"/>
              </a:ext>
            </a:extLst>
          </p:cNvPr>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 Dependencies Installation</a:t>
            </a:r>
          </a:p>
        </p:txBody>
      </p:sp>
      <p:sp>
        <p:nvSpPr>
          <p:cNvPr id="3" name="内容占位符 2">
            <a:extLst>
              <a:ext uri="{FF2B5EF4-FFF2-40B4-BE49-F238E27FC236}">
                <a16:creationId xmlns:a16="http://schemas.microsoft.com/office/drawing/2014/main" id="{3F588389-2DB7-4968-BDE4-239A0C661B76}"/>
              </a:ext>
            </a:extLst>
          </p:cNvPr>
          <p:cNvSpPr>
            <a:spLocks noGrp="1"/>
          </p:cNvSpPr>
          <p:nvPr>
            <p:ph idx="1"/>
          </p:nvPr>
        </p:nvSpPr>
        <p:spPr>
          <a:xfrm>
            <a:off x="0" y="1268416"/>
            <a:ext cx="5149230" cy="2592632"/>
          </a:xfrm>
        </p:spPr>
        <p:txBody>
          <a:bodyPr>
            <a:normAutofit/>
          </a:bodyPr>
          <a:lstStyle/>
          <a:p>
            <a:r>
              <a:rPr lang="en-US" sz="1800" b="0" dirty="0">
                <a:solidFill>
                  <a:srgbClr val="FF0000"/>
                </a:solidFill>
              </a:rPr>
              <a:t>sudo apt-get update</a:t>
            </a:r>
          </a:p>
          <a:p>
            <a:r>
              <a:rPr lang="en-US" sz="1800" b="0" dirty="0">
                <a:solidFill>
                  <a:srgbClr val="FF0000"/>
                </a:solidFill>
              </a:rPr>
              <a:t>sudo apt-get install postgresql postgresql-contrib</a:t>
            </a:r>
          </a:p>
          <a:p>
            <a:r>
              <a:rPr lang="en-US" sz="1800" b="0" dirty="0">
                <a:solidFill>
                  <a:srgbClr val="FF0000"/>
                </a:solidFill>
              </a:rPr>
              <a:t>sudo apt-get install jq -y</a:t>
            </a:r>
          </a:p>
        </p:txBody>
      </p:sp>
      <p:pic>
        <p:nvPicPr>
          <p:cNvPr id="6" name="图片 5">
            <a:extLst>
              <a:ext uri="{FF2B5EF4-FFF2-40B4-BE49-F238E27FC236}">
                <a16:creationId xmlns:a16="http://schemas.microsoft.com/office/drawing/2014/main" id="{BEEF279F-128C-4937-BD6D-FB823AD97059}"/>
              </a:ext>
            </a:extLst>
          </p:cNvPr>
          <p:cNvPicPr>
            <a:picLocks noChangeAspect="1"/>
          </p:cNvPicPr>
          <p:nvPr/>
        </p:nvPicPr>
        <p:blipFill>
          <a:blip r:embed="rId2"/>
          <a:stretch>
            <a:fillRect/>
          </a:stretch>
        </p:blipFill>
        <p:spPr>
          <a:xfrm>
            <a:off x="5149230" y="4139817"/>
            <a:ext cx="6610350" cy="1733550"/>
          </a:xfrm>
          <a:prstGeom prst="rect">
            <a:avLst/>
          </a:prstGeom>
        </p:spPr>
      </p:pic>
      <p:pic>
        <p:nvPicPr>
          <p:cNvPr id="7" name="图片 6">
            <a:extLst>
              <a:ext uri="{FF2B5EF4-FFF2-40B4-BE49-F238E27FC236}">
                <a16:creationId xmlns:a16="http://schemas.microsoft.com/office/drawing/2014/main" id="{5E8BEBA0-ED44-44C9-84D0-DA0438641057}"/>
              </a:ext>
            </a:extLst>
          </p:cNvPr>
          <p:cNvPicPr>
            <a:picLocks noChangeAspect="1"/>
          </p:cNvPicPr>
          <p:nvPr/>
        </p:nvPicPr>
        <p:blipFill>
          <a:blip r:embed="rId3"/>
          <a:stretch>
            <a:fillRect/>
          </a:stretch>
        </p:blipFill>
        <p:spPr>
          <a:xfrm>
            <a:off x="5149230" y="1620471"/>
            <a:ext cx="6527390" cy="1663490"/>
          </a:xfrm>
          <a:prstGeom prst="rect">
            <a:avLst/>
          </a:prstGeom>
        </p:spPr>
      </p:pic>
    </p:spTree>
    <p:extLst>
      <p:ext uri="{BB962C8B-B14F-4D97-AF65-F5344CB8AC3E}">
        <p14:creationId xmlns:p14="http://schemas.microsoft.com/office/powerpoint/2010/main" val="4118662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031AD8-3270-408C-9ED7-950542509CDE}"/>
              </a:ext>
            </a:extLst>
          </p:cNvPr>
          <p:cNvSpPr/>
          <p:nvPr/>
        </p:nvSpPr>
        <p:spPr>
          <a:xfrm>
            <a:off x="407368" y="1340768"/>
            <a:ext cx="6012668" cy="720080"/>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F5F9B771-3633-4460-A008-A8A87CE3A984}"/>
              </a:ext>
            </a:extLst>
          </p:cNvPr>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Clone GIT Repository</a:t>
            </a:r>
          </a:p>
        </p:txBody>
      </p:sp>
      <p:sp>
        <p:nvSpPr>
          <p:cNvPr id="3" name="内容占位符 2">
            <a:extLst>
              <a:ext uri="{FF2B5EF4-FFF2-40B4-BE49-F238E27FC236}">
                <a16:creationId xmlns:a16="http://schemas.microsoft.com/office/drawing/2014/main" id="{4DD8983E-DF18-4AEC-B299-216476B72ABB}"/>
              </a:ext>
            </a:extLst>
          </p:cNvPr>
          <p:cNvSpPr>
            <a:spLocks noGrp="1"/>
          </p:cNvSpPr>
          <p:nvPr>
            <p:ph idx="1"/>
          </p:nvPr>
        </p:nvSpPr>
        <p:spPr>
          <a:xfrm>
            <a:off x="0" y="1268416"/>
            <a:ext cx="6924092" cy="2016571"/>
          </a:xfrm>
        </p:spPr>
        <p:txBody>
          <a:bodyPr>
            <a:normAutofit/>
          </a:bodyPr>
          <a:lstStyle/>
          <a:p>
            <a:r>
              <a:rPr lang="en-US" sz="1800" b="0" dirty="0">
                <a:solidFill>
                  <a:srgbClr val="FF0000"/>
                </a:solidFill>
              </a:rPr>
              <a:t>git clone https://github.com/hyperledger/blockchain-explorer.git</a:t>
            </a:r>
          </a:p>
          <a:p>
            <a:r>
              <a:rPr lang="en-US" sz="1800" b="0" dirty="0">
                <a:solidFill>
                  <a:srgbClr val="FF0000"/>
                </a:solidFill>
              </a:rPr>
              <a:t>cd blockchain-explorer</a:t>
            </a:r>
          </a:p>
        </p:txBody>
      </p:sp>
    </p:spTree>
    <p:extLst>
      <p:ext uri="{BB962C8B-B14F-4D97-AF65-F5344CB8AC3E}">
        <p14:creationId xmlns:p14="http://schemas.microsoft.com/office/powerpoint/2010/main" val="760990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0675665-F9AE-4BF8-B2A2-12878FE5A365}"/>
              </a:ext>
            </a:extLst>
          </p:cNvPr>
          <p:cNvSpPr/>
          <p:nvPr/>
        </p:nvSpPr>
        <p:spPr>
          <a:xfrm>
            <a:off x="407368" y="1340768"/>
            <a:ext cx="2232248" cy="324036"/>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4FA170F-5266-4222-B0A8-DABC4919FD52}"/>
              </a:ext>
            </a:extLst>
          </p:cNvPr>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 Explorer App Config Setup</a:t>
            </a:r>
          </a:p>
        </p:txBody>
      </p:sp>
      <p:sp>
        <p:nvSpPr>
          <p:cNvPr id="3" name="内容占位符 2">
            <a:extLst>
              <a:ext uri="{FF2B5EF4-FFF2-40B4-BE49-F238E27FC236}">
                <a16:creationId xmlns:a16="http://schemas.microsoft.com/office/drawing/2014/main" id="{BBE3B6AA-B889-45A6-AA36-53E4A19F10D2}"/>
              </a:ext>
            </a:extLst>
          </p:cNvPr>
          <p:cNvSpPr>
            <a:spLocks noGrp="1"/>
          </p:cNvSpPr>
          <p:nvPr>
            <p:ph idx="1"/>
          </p:nvPr>
        </p:nvSpPr>
        <p:spPr/>
        <p:txBody>
          <a:bodyPr>
            <a:normAutofit/>
          </a:bodyPr>
          <a:lstStyle/>
          <a:p>
            <a:r>
              <a:rPr lang="en-US" sz="1800" b="0" dirty="0">
                <a:solidFill>
                  <a:srgbClr val="FF0000"/>
                </a:solidFill>
              </a:rPr>
              <a:t>cd blockchain-explorer</a:t>
            </a:r>
          </a:p>
          <a:p>
            <a:r>
              <a:rPr lang="en-US" sz="1800" b="0" dirty="0"/>
              <a:t>Modify </a:t>
            </a:r>
            <a:r>
              <a:rPr lang="en-US" sz="1800" b="0" dirty="0" err="1"/>
              <a:t>appconfig.json</a:t>
            </a:r>
            <a:r>
              <a:rPr lang="en-US" sz="1800" b="0" dirty="0"/>
              <a:t> to update explorer app settings</a:t>
            </a:r>
          </a:p>
          <a:p>
            <a:r>
              <a:rPr lang="en-US" sz="1800" b="0" dirty="0"/>
              <a:t>host: the port for the explorer browser</a:t>
            </a:r>
          </a:p>
          <a:p>
            <a:endParaRPr lang="en-US" sz="1800" b="0" dirty="0"/>
          </a:p>
        </p:txBody>
      </p:sp>
      <p:sp>
        <p:nvSpPr>
          <p:cNvPr id="6" name="文本框 5">
            <a:extLst>
              <a:ext uri="{FF2B5EF4-FFF2-40B4-BE49-F238E27FC236}">
                <a16:creationId xmlns:a16="http://schemas.microsoft.com/office/drawing/2014/main" id="{F34BAB8F-1D32-4BBA-BB4C-D9B1AEAF141B}"/>
              </a:ext>
            </a:extLst>
          </p:cNvPr>
          <p:cNvSpPr txBox="1"/>
          <p:nvPr/>
        </p:nvSpPr>
        <p:spPr>
          <a:xfrm>
            <a:off x="4411627" y="5588724"/>
            <a:ext cx="3176724"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Config settings in </a:t>
            </a:r>
            <a:r>
              <a:rPr lang="en-US" sz="1600" dirty="0" err="1">
                <a:solidFill>
                  <a:schemeClr val="accent2">
                    <a:lumMod val="75000"/>
                  </a:schemeClr>
                </a:solidFill>
                <a:latin typeface="Times New Roman" panose="02020603050405020304" pitchFamily="18" charset="0"/>
                <a:cs typeface="Times New Roman" panose="02020603050405020304" pitchFamily="18" charset="0"/>
              </a:rPr>
              <a:t>appconfig.json</a:t>
            </a:r>
            <a:endParaRPr 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4B7820C-0AED-47A0-8F01-826844622697}"/>
              </a:ext>
            </a:extLst>
          </p:cNvPr>
          <p:cNvPicPr>
            <a:picLocks noChangeAspect="1"/>
          </p:cNvPicPr>
          <p:nvPr/>
        </p:nvPicPr>
        <p:blipFill>
          <a:blip r:embed="rId2"/>
          <a:stretch>
            <a:fillRect/>
          </a:stretch>
        </p:blipFill>
        <p:spPr>
          <a:xfrm>
            <a:off x="4285904" y="2888941"/>
            <a:ext cx="6125040" cy="2322030"/>
          </a:xfrm>
          <a:prstGeom prst="rect">
            <a:avLst/>
          </a:prstGeom>
        </p:spPr>
      </p:pic>
    </p:spTree>
    <p:extLst>
      <p:ext uri="{BB962C8B-B14F-4D97-AF65-F5344CB8AC3E}">
        <p14:creationId xmlns:p14="http://schemas.microsoft.com/office/powerpoint/2010/main" val="433291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B1888E5-CFB4-4DBC-BDA3-13F8C6DB8C8D}"/>
              </a:ext>
            </a:extLst>
          </p:cNvPr>
          <p:cNvSpPr/>
          <p:nvPr/>
        </p:nvSpPr>
        <p:spPr>
          <a:xfrm>
            <a:off x="407368" y="1352873"/>
            <a:ext cx="2628292" cy="311931"/>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4" name="矩形 3">
            <a:extLst>
              <a:ext uri="{FF2B5EF4-FFF2-40B4-BE49-F238E27FC236}">
                <a16:creationId xmlns:a16="http://schemas.microsoft.com/office/drawing/2014/main" id="{6237CA09-D7C8-4573-B7CD-890F0E570B14}"/>
              </a:ext>
            </a:extLst>
          </p:cNvPr>
          <p:cNvSpPr/>
          <p:nvPr/>
        </p:nvSpPr>
        <p:spPr>
          <a:xfrm>
            <a:off x="803412" y="2492895"/>
            <a:ext cx="4536504" cy="561711"/>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4FA170F-5266-4222-B0A8-DABC4919FD52}"/>
              </a:ext>
            </a:extLst>
          </p:cNvPr>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Database Setup</a:t>
            </a:r>
          </a:p>
        </p:txBody>
      </p:sp>
      <p:sp>
        <p:nvSpPr>
          <p:cNvPr id="3" name="内容占位符 2">
            <a:extLst>
              <a:ext uri="{FF2B5EF4-FFF2-40B4-BE49-F238E27FC236}">
                <a16:creationId xmlns:a16="http://schemas.microsoft.com/office/drawing/2014/main" id="{BBE3B6AA-B889-45A6-AA36-53E4A19F10D2}"/>
              </a:ext>
            </a:extLst>
          </p:cNvPr>
          <p:cNvSpPr>
            <a:spLocks noGrp="1"/>
          </p:cNvSpPr>
          <p:nvPr>
            <p:ph idx="1"/>
          </p:nvPr>
        </p:nvSpPr>
        <p:spPr>
          <a:xfrm>
            <a:off x="0" y="1268416"/>
            <a:ext cx="7428148" cy="2016571"/>
          </a:xfrm>
        </p:spPr>
        <p:txBody>
          <a:bodyPr>
            <a:normAutofit/>
          </a:bodyPr>
          <a:lstStyle/>
          <a:p>
            <a:r>
              <a:rPr lang="en-US" sz="1800" b="0" dirty="0">
                <a:solidFill>
                  <a:srgbClr val="FF0000"/>
                </a:solidFill>
              </a:rPr>
              <a:t>cd blockchain-explorer/app</a:t>
            </a:r>
          </a:p>
          <a:p>
            <a:r>
              <a:rPr lang="en-US" sz="1800" b="0" dirty="0"/>
              <a:t>Modify </a:t>
            </a:r>
            <a:r>
              <a:rPr lang="en-US" sz="1800" b="0" dirty="0" err="1"/>
              <a:t>explorerconfig.json</a:t>
            </a:r>
            <a:r>
              <a:rPr lang="en-US" sz="1800" b="0" dirty="0"/>
              <a:t> to update PostgreSQL database settings</a:t>
            </a:r>
          </a:p>
          <a:p>
            <a:r>
              <a:rPr lang="en-US" sz="1800" b="0" dirty="0"/>
              <a:t>Run create database script:</a:t>
            </a:r>
          </a:p>
          <a:p>
            <a:pPr lvl="1"/>
            <a:r>
              <a:rPr lang="en-US" sz="1400" b="0" dirty="0">
                <a:solidFill>
                  <a:srgbClr val="FF0000"/>
                </a:solidFill>
              </a:rPr>
              <a:t>cd blockchain-explorer/app/persistence/fabric/</a:t>
            </a:r>
            <a:r>
              <a:rPr lang="en-US" sz="1400" b="0" dirty="0" err="1">
                <a:solidFill>
                  <a:srgbClr val="FF0000"/>
                </a:solidFill>
              </a:rPr>
              <a:t>postgreSQL</a:t>
            </a:r>
            <a:r>
              <a:rPr lang="en-US" sz="1400" b="0" dirty="0">
                <a:solidFill>
                  <a:srgbClr val="FF0000"/>
                </a:solidFill>
              </a:rPr>
              <a:t>/</a:t>
            </a:r>
            <a:r>
              <a:rPr lang="en-US" sz="1400" b="0" dirty="0" err="1">
                <a:solidFill>
                  <a:srgbClr val="FF0000"/>
                </a:solidFill>
              </a:rPr>
              <a:t>db</a:t>
            </a:r>
            <a:endParaRPr lang="en-US" sz="1400" b="0" dirty="0">
              <a:solidFill>
                <a:srgbClr val="FF0000"/>
              </a:solidFill>
            </a:endParaRPr>
          </a:p>
          <a:p>
            <a:pPr lvl="1"/>
            <a:r>
              <a:rPr lang="en-US" sz="1400" b="0" dirty="0">
                <a:solidFill>
                  <a:srgbClr val="FF0000"/>
                </a:solidFill>
              </a:rPr>
              <a:t>sudo –u </a:t>
            </a:r>
            <a:r>
              <a:rPr lang="en-US" sz="1400" b="0" dirty="0" err="1">
                <a:solidFill>
                  <a:srgbClr val="FF0000"/>
                </a:solidFill>
              </a:rPr>
              <a:t>postgres</a:t>
            </a:r>
            <a:r>
              <a:rPr lang="en-US" sz="1400" b="0" dirty="0">
                <a:solidFill>
                  <a:srgbClr val="FF0000"/>
                </a:solidFill>
              </a:rPr>
              <a:t> ./createdb.sh </a:t>
            </a:r>
          </a:p>
        </p:txBody>
      </p:sp>
      <p:pic>
        <p:nvPicPr>
          <p:cNvPr id="5" name="图片 4">
            <a:extLst>
              <a:ext uri="{FF2B5EF4-FFF2-40B4-BE49-F238E27FC236}">
                <a16:creationId xmlns:a16="http://schemas.microsoft.com/office/drawing/2014/main" id="{78452114-413F-4A92-8AB4-10AEA8E9E150}"/>
              </a:ext>
            </a:extLst>
          </p:cNvPr>
          <p:cNvPicPr>
            <a:picLocks noChangeAspect="1"/>
          </p:cNvPicPr>
          <p:nvPr/>
        </p:nvPicPr>
        <p:blipFill>
          <a:blip r:embed="rId2"/>
          <a:stretch>
            <a:fillRect/>
          </a:stretch>
        </p:blipFill>
        <p:spPr>
          <a:xfrm>
            <a:off x="3923055" y="3699450"/>
            <a:ext cx="3930725" cy="1805677"/>
          </a:xfrm>
          <a:prstGeom prst="rect">
            <a:avLst/>
          </a:prstGeom>
        </p:spPr>
      </p:pic>
      <p:sp>
        <p:nvSpPr>
          <p:cNvPr id="6" name="文本框 5">
            <a:extLst>
              <a:ext uri="{FF2B5EF4-FFF2-40B4-BE49-F238E27FC236}">
                <a16:creationId xmlns:a16="http://schemas.microsoft.com/office/drawing/2014/main" id="{F34BAB8F-1D32-4BBA-BB4C-D9B1AEAF141B}"/>
              </a:ext>
            </a:extLst>
          </p:cNvPr>
          <p:cNvSpPr txBox="1"/>
          <p:nvPr/>
        </p:nvSpPr>
        <p:spPr>
          <a:xfrm>
            <a:off x="4054340" y="5598786"/>
            <a:ext cx="3668154"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Database settings in </a:t>
            </a:r>
            <a:r>
              <a:rPr lang="en-US" sz="1600" dirty="0" err="1">
                <a:solidFill>
                  <a:schemeClr val="accent2">
                    <a:lumMod val="75000"/>
                  </a:schemeClr>
                </a:solidFill>
                <a:latin typeface="Times New Roman" panose="02020603050405020304" pitchFamily="18" charset="0"/>
                <a:cs typeface="Times New Roman" panose="02020603050405020304" pitchFamily="18" charset="0"/>
              </a:rPr>
              <a:t>explorerconfig.json</a:t>
            </a:r>
            <a:endParaRPr 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837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2F7983F-90CC-4C9D-842C-4D5170F590F0}"/>
              </a:ext>
            </a:extLst>
          </p:cNvPr>
          <p:cNvSpPr/>
          <p:nvPr/>
        </p:nvSpPr>
        <p:spPr>
          <a:xfrm>
            <a:off x="443372" y="1340768"/>
            <a:ext cx="2556284" cy="324036"/>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4FA170F-5266-4222-B0A8-DABC4919FD52}"/>
              </a:ext>
            </a:extLst>
          </p:cNvPr>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 Authorization Configuration</a:t>
            </a:r>
          </a:p>
        </p:txBody>
      </p:sp>
      <p:sp>
        <p:nvSpPr>
          <p:cNvPr id="3" name="内容占位符 2">
            <a:extLst>
              <a:ext uri="{FF2B5EF4-FFF2-40B4-BE49-F238E27FC236}">
                <a16:creationId xmlns:a16="http://schemas.microsoft.com/office/drawing/2014/main" id="{BBE3B6AA-B889-45A6-AA36-53E4A19F10D2}"/>
              </a:ext>
            </a:extLst>
          </p:cNvPr>
          <p:cNvSpPr>
            <a:spLocks noGrp="1"/>
          </p:cNvSpPr>
          <p:nvPr>
            <p:ph idx="1"/>
          </p:nvPr>
        </p:nvSpPr>
        <p:spPr>
          <a:xfrm>
            <a:off x="0" y="1268416"/>
            <a:ext cx="5999989" cy="2448616"/>
          </a:xfrm>
        </p:spPr>
        <p:txBody>
          <a:bodyPr>
            <a:normAutofit/>
          </a:bodyPr>
          <a:lstStyle/>
          <a:p>
            <a:r>
              <a:rPr lang="en-US" sz="1800" b="0" dirty="0">
                <a:solidFill>
                  <a:srgbClr val="FF0000"/>
                </a:solidFill>
              </a:rPr>
              <a:t>cd blockchain-explorer/app</a:t>
            </a:r>
          </a:p>
          <a:p>
            <a:r>
              <a:rPr lang="en-US" sz="1800" b="0" dirty="0"/>
              <a:t>Modify </a:t>
            </a:r>
            <a:r>
              <a:rPr lang="en-US" sz="1800" b="0" dirty="0" err="1"/>
              <a:t>explorerconfig.json</a:t>
            </a:r>
            <a:r>
              <a:rPr lang="en-US" sz="1800" b="0" dirty="0"/>
              <a:t> to update Authorization (JWT) settings</a:t>
            </a:r>
          </a:p>
          <a:p>
            <a:r>
              <a:rPr lang="en-US" sz="1800" b="0" dirty="0" err="1"/>
              <a:t>jwt</a:t>
            </a:r>
            <a:r>
              <a:rPr lang="en-US" sz="1800" b="0" dirty="0"/>
              <a:t>:</a:t>
            </a:r>
          </a:p>
          <a:p>
            <a:pPr lvl="1"/>
            <a:r>
              <a:rPr lang="en-US" sz="1400" b="0" dirty="0"/>
              <a:t>secret: secret string to sign the payload</a:t>
            </a:r>
          </a:p>
          <a:p>
            <a:pPr lvl="1"/>
            <a:r>
              <a:rPr lang="en-US" sz="1400" b="0" dirty="0" err="1"/>
              <a:t>expireIn</a:t>
            </a:r>
            <a:r>
              <a:rPr lang="en-US" sz="1400" b="0" dirty="0"/>
              <a:t>: expressed in seconds or a string describing a time span (e.g., 60, “2 days”, “10h”, “7d”)</a:t>
            </a:r>
          </a:p>
        </p:txBody>
      </p:sp>
      <p:sp>
        <p:nvSpPr>
          <p:cNvPr id="6" name="文本框 5">
            <a:extLst>
              <a:ext uri="{FF2B5EF4-FFF2-40B4-BE49-F238E27FC236}">
                <a16:creationId xmlns:a16="http://schemas.microsoft.com/office/drawing/2014/main" id="{F34BAB8F-1D32-4BBA-BB4C-D9B1AEAF141B}"/>
              </a:ext>
            </a:extLst>
          </p:cNvPr>
          <p:cNvSpPr txBox="1"/>
          <p:nvPr/>
        </p:nvSpPr>
        <p:spPr>
          <a:xfrm>
            <a:off x="4099905" y="5601366"/>
            <a:ext cx="3992190"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Authorization settings in </a:t>
            </a:r>
            <a:r>
              <a:rPr lang="en-US" sz="1600" dirty="0" err="1">
                <a:solidFill>
                  <a:schemeClr val="accent2">
                    <a:lumMod val="75000"/>
                  </a:schemeClr>
                </a:solidFill>
                <a:latin typeface="Times New Roman" panose="02020603050405020304" pitchFamily="18" charset="0"/>
                <a:cs typeface="Times New Roman" panose="02020603050405020304" pitchFamily="18" charset="0"/>
              </a:rPr>
              <a:t>explorerconfig.json</a:t>
            </a:r>
            <a:endParaRPr 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A268B17-B383-43B3-A37F-FB3610632265}"/>
              </a:ext>
            </a:extLst>
          </p:cNvPr>
          <p:cNvPicPr>
            <a:picLocks noChangeAspect="1"/>
          </p:cNvPicPr>
          <p:nvPr/>
        </p:nvPicPr>
        <p:blipFill>
          <a:blip r:embed="rId2"/>
          <a:stretch>
            <a:fillRect/>
          </a:stretch>
        </p:blipFill>
        <p:spPr>
          <a:xfrm>
            <a:off x="4099905" y="4362078"/>
            <a:ext cx="4388592" cy="1149102"/>
          </a:xfrm>
          <a:prstGeom prst="rect">
            <a:avLst/>
          </a:prstGeom>
        </p:spPr>
      </p:pic>
    </p:spTree>
    <p:extLst>
      <p:ext uri="{BB962C8B-B14F-4D97-AF65-F5344CB8AC3E}">
        <p14:creationId xmlns:p14="http://schemas.microsoft.com/office/powerpoint/2010/main" val="202649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2800" b="0" dirty="0"/>
              <a:t>Hyperledger Explorer Configuration for Clinical Trial Blockchain  - </a:t>
            </a:r>
            <a:r>
              <a:rPr lang="en-US" altLang="ko-KR" sz="2800" b="0" dirty="0"/>
              <a:t>Configure Hyperledger Fabric 1/2</a:t>
            </a:r>
            <a:endParaRPr lang="ko-KR" altLang="en-US" sz="2800" b="0" dirty="0"/>
          </a:p>
        </p:txBody>
      </p:sp>
      <p:sp>
        <p:nvSpPr>
          <p:cNvPr id="4" name="内容占位符 2">
            <a:extLst>
              <a:ext uri="{FF2B5EF4-FFF2-40B4-BE49-F238E27FC236}">
                <a16:creationId xmlns:a16="http://schemas.microsoft.com/office/drawing/2014/main" id="{FB159070-ABA5-4E0C-BE9B-9911DC9FB262}"/>
              </a:ext>
            </a:extLst>
          </p:cNvPr>
          <p:cNvSpPr>
            <a:spLocks noGrp="1"/>
          </p:cNvSpPr>
          <p:nvPr>
            <p:ph idx="1"/>
          </p:nvPr>
        </p:nvSpPr>
        <p:spPr>
          <a:xfrm>
            <a:off x="0" y="1253331"/>
            <a:ext cx="7886700" cy="4351338"/>
          </a:xfrm>
        </p:spPr>
        <p:txBody>
          <a:bodyPr>
            <a:normAutofit/>
          </a:bodyPr>
          <a:lstStyle/>
          <a:p>
            <a:r>
              <a:rPr lang="en-US" sz="1800" b="0" dirty="0"/>
              <a:t>cd blockchain-explorer/app/platform/fabric</a:t>
            </a:r>
          </a:p>
          <a:p>
            <a:r>
              <a:rPr lang="en-US" sz="1800" b="0" dirty="0"/>
              <a:t>Modify </a:t>
            </a:r>
            <a:r>
              <a:rPr lang="en-US" sz="1800" b="0" dirty="0" err="1"/>
              <a:t>config.json</a:t>
            </a:r>
            <a:r>
              <a:rPr lang="en-US" sz="1800" b="0" dirty="0"/>
              <a:t> to define the fabric network connection profile</a:t>
            </a:r>
          </a:p>
          <a:p>
            <a:r>
              <a:rPr lang="en-US" sz="1800" b="0" dirty="0"/>
              <a:t>“first-network” is the name of the connection file, and can be changed to any name</a:t>
            </a:r>
          </a:p>
          <a:p>
            <a:r>
              <a:rPr lang="en-US" sz="1800" b="0" dirty="0"/>
              <a:t>“name” is a name you want to give to your fabric network</a:t>
            </a:r>
          </a:p>
          <a:p>
            <a:r>
              <a:rPr lang="en-US" sz="1800" b="0" dirty="0"/>
              <a:t>“profile” is the location of the connection file</a:t>
            </a:r>
          </a:p>
        </p:txBody>
      </p:sp>
      <p:pic>
        <p:nvPicPr>
          <p:cNvPr id="5" name="图片 4">
            <a:extLst>
              <a:ext uri="{FF2B5EF4-FFF2-40B4-BE49-F238E27FC236}">
                <a16:creationId xmlns:a16="http://schemas.microsoft.com/office/drawing/2014/main" id="{746F69E4-E0E4-4643-B7C9-7B1937E5A306}"/>
              </a:ext>
            </a:extLst>
          </p:cNvPr>
          <p:cNvPicPr>
            <a:picLocks noChangeAspect="1"/>
          </p:cNvPicPr>
          <p:nvPr/>
        </p:nvPicPr>
        <p:blipFill>
          <a:blip r:embed="rId2"/>
          <a:stretch>
            <a:fillRect/>
          </a:stretch>
        </p:blipFill>
        <p:spPr>
          <a:xfrm>
            <a:off x="3562350" y="3897052"/>
            <a:ext cx="5067300" cy="1990725"/>
          </a:xfrm>
          <a:prstGeom prst="rect">
            <a:avLst/>
          </a:prstGeom>
        </p:spPr>
      </p:pic>
      <p:sp>
        <p:nvSpPr>
          <p:cNvPr id="6" name="文本框 5">
            <a:extLst>
              <a:ext uri="{FF2B5EF4-FFF2-40B4-BE49-F238E27FC236}">
                <a16:creationId xmlns:a16="http://schemas.microsoft.com/office/drawing/2014/main" id="{EA792A10-473B-4A29-A6D3-34741F3D64AB}"/>
              </a:ext>
            </a:extLst>
          </p:cNvPr>
          <p:cNvSpPr txBox="1"/>
          <p:nvPr/>
        </p:nvSpPr>
        <p:spPr>
          <a:xfrm>
            <a:off x="4459213" y="5985284"/>
            <a:ext cx="3797027"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Connection profiles settings in </a:t>
            </a:r>
            <a:r>
              <a:rPr lang="en-US" sz="1600" dirty="0" err="1">
                <a:solidFill>
                  <a:schemeClr val="accent2">
                    <a:lumMod val="75000"/>
                  </a:schemeClr>
                </a:solidFill>
                <a:latin typeface="Times New Roman" panose="02020603050405020304" pitchFamily="18" charset="0"/>
                <a:cs typeface="Times New Roman" panose="02020603050405020304" pitchFamily="18" charset="0"/>
              </a:rPr>
              <a:t>config.json</a:t>
            </a:r>
            <a:endParaRPr 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942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 </a:t>
            </a:r>
            <a:r>
              <a:rPr lang="en-US" altLang="ko-KR" sz="2800" b="0" dirty="0"/>
              <a:t>Configure Hyperledger Fabric 2/2</a:t>
            </a:r>
            <a:endParaRPr lang="ko-KR" altLang="en-US" sz="2800" b="0" dirty="0"/>
          </a:p>
        </p:txBody>
      </p:sp>
      <p:sp>
        <p:nvSpPr>
          <p:cNvPr id="4" name="内容占位符 2">
            <a:extLst>
              <a:ext uri="{FF2B5EF4-FFF2-40B4-BE49-F238E27FC236}">
                <a16:creationId xmlns:a16="http://schemas.microsoft.com/office/drawing/2014/main" id="{FB159070-ABA5-4E0C-BE9B-9911DC9FB262}"/>
              </a:ext>
            </a:extLst>
          </p:cNvPr>
          <p:cNvSpPr>
            <a:spLocks noGrp="1"/>
          </p:cNvSpPr>
          <p:nvPr>
            <p:ph idx="1"/>
          </p:nvPr>
        </p:nvSpPr>
        <p:spPr>
          <a:xfrm>
            <a:off x="0" y="1253331"/>
            <a:ext cx="7886700" cy="4351338"/>
          </a:xfrm>
        </p:spPr>
        <p:txBody>
          <a:bodyPr>
            <a:normAutofit/>
          </a:bodyPr>
          <a:lstStyle/>
          <a:p>
            <a:r>
              <a:rPr lang="en-US" sz="1800" b="0" dirty="0"/>
              <a:t>Modify connection profile in the JSON file first-</a:t>
            </a:r>
            <a:r>
              <a:rPr lang="en-US" sz="1800" b="0" dirty="0" err="1"/>
              <a:t>network.json</a:t>
            </a:r>
            <a:endParaRPr lang="en-US" sz="1800" b="0" dirty="0"/>
          </a:p>
          <a:p>
            <a:r>
              <a:rPr lang="en-US" sz="1800" b="0" dirty="0"/>
              <a:t>Provide the full disk path to the </a:t>
            </a:r>
            <a:r>
              <a:rPr lang="en-US" sz="1800" b="0" dirty="0" err="1"/>
              <a:t>adminPrivateKey</a:t>
            </a:r>
            <a:r>
              <a:rPr lang="en-US" sz="1800" b="0" dirty="0"/>
              <a:t>, </a:t>
            </a:r>
            <a:r>
              <a:rPr lang="en-US" sz="1800" b="0" dirty="0" err="1"/>
              <a:t>signedCert</a:t>
            </a:r>
            <a:r>
              <a:rPr lang="en-US" sz="1800" b="0" dirty="0"/>
              <a:t>, and </a:t>
            </a:r>
            <a:r>
              <a:rPr lang="en-US" sz="1800" b="0" dirty="0" err="1"/>
              <a:t>tlsCACerts</a:t>
            </a:r>
            <a:r>
              <a:rPr lang="en-US" sz="1800" b="0" dirty="0"/>
              <a:t> config options</a:t>
            </a:r>
          </a:p>
          <a:p>
            <a:r>
              <a:rPr lang="en-US" sz="1800" b="0" dirty="0"/>
              <a:t>“</a:t>
            </a:r>
            <a:r>
              <a:rPr lang="en-US" sz="1800" b="0" dirty="0" err="1"/>
              <a:t>adminUser</a:t>
            </a:r>
            <a:r>
              <a:rPr lang="en-US" sz="1800" b="0" dirty="0"/>
              <a:t>” is the admin user of the network, “</a:t>
            </a:r>
            <a:r>
              <a:rPr lang="en-US" sz="1800" b="0" dirty="0" err="1"/>
              <a:t>adminPassword</a:t>
            </a:r>
            <a:r>
              <a:rPr lang="en-US" sz="1800" b="0" dirty="0"/>
              <a:t>” is the password for the admin user, “</a:t>
            </a:r>
            <a:r>
              <a:rPr lang="en-US" sz="1800" b="0" dirty="0" err="1"/>
              <a:t>enableAuthentication</a:t>
            </a:r>
            <a:r>
              <a:rPr lang="en-US" sz="1800" b="0" dirty="0"/>
              <a:t>” is a flag to enable authentication using a login page</a:t>
            </a:r>
          </a:p>
          <a:p>
            <a:endParaRPr lang="en-US" sz="1800" b="0" dirty="0"/>
          </a:p>
        </p:txBody>
      </p:sp>
      <p:sp>
        <p:nvSpPr>
          <p:cNvPr id="6" name="文本框 5">
            <a:extLst>
              <a:ext uri="{FF2B5EF4-FFF2-40B4-BE49-F238E27FC236}">
                <a16:creationId xmlns:a16="http://schemas.microsoft.com/office/drawing/2014/main" id="{EA792A10-473B-4A29-A6D3-34741F3D64AB}"/>
              </a:ext>
            </a:extLst>
          </p:cNvPr>
          <p:cNvSpPr txBox="1"/>
          <p:nvPr/>
        </p:nvSpPr>
        <p:spPr>
          <a:xfrm>
            <a:off x="4511824" y="6412467"/>
            <a:ext cx="3780420"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Connection profiles settings in </a:t>
            </a:r>
            <a:r>
              <a:rPr lang="en-US" sz="1600" dirty="0" err="1">
                <a:solidFill>
                  <a:schemeClr val="accent2">
                    <a:lumMod val="75000"/>
                  </a:schemeClr>
                </a:solidFill>
                <a:latin typeface="Times New Roman" panose="02020603050405020304" pitchFamily="18" charset="0"/>
                <a:cs typeface="Times New Roman" panose="02020603050405020304" pitchFamily="18" charset="0"/>
              </a:rPr>
              <a:t>config.json</a:t>
            </a:r>
            <a:endParaRPr 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C4C28EA-FE23-4763-B978-80EC37C3113A}"/>
              </a:ext>
            </a:extLst>
          </p:cNvPr>
          <p:cNvPicPr>
            <a:picLocks noChangeAspect="1"/>
          </p:cNvPicPr>
          <p:nvPr/>
        </p:nvPicPr>
        <p:blipFill>
          <a:blip r:embed="rId2"/>
          <a:stretch>
            <a:fillRect/>
          </a:stretch>
        </p:blipFill>
        <p:spPr>
          <a:xfrm>
            <a:off x="2144265" y="3454050"/>
            <a:ext cx="5223399" cy="2976396"/>
          </a:xfrm>
          <a:prstGeom prst="rect">
            <a:avLst/>
          </a:prstGeom>
        </p:spPr>
      </p:pic>
      <p:sp>
        <p:nvSpPr>
          <p:cNvPr id="7" name="矩形 6">
            <a:extLst>
              <a:ext uri="{FF2B5EF4-FFF2-40B4-BE49-F238E27FC236}">
                <a16:creationId xmlns:a16="http://schemas.microsoft.com/office/drawing/2014/main" id="{65A5FE86-F59D-4EED-BDA5-8C89E8D840CD}"/>
              </a:ext>
            </a:extLst>
          </p:cNvPr>
          <p:cNvSpPr/>
          <p:nvPr/>
        </p:nvSpPr>
        <p:spPr>
          <a:xfrm>
            <a:off x="2152649" y="4083729"/>
            <a:ext cx="5223399" cy="470517"/>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矩形 9">
            <a:extLst>
              <a:ext uri="{FF2B5EF4-FFF2-40B4-BE49-F238E27FC236}">
                <a16:creationId xmlns:a16="http://schemas.microsoft.com/office/drawing/2014/main" id="{1FCB809E-9325-4F45-A1AF-F16085FC600E}"/>
              </a:ext>
            </a:extLst>
          </p:cNvPr>
          <p:cNvSpPr/>
          <p:nvPr/>
        </p:nvSpPr>
        <p:spPr>
          <a:xfrm>
            <a:off x="2152649" y="4616390"/>
            <a:ext cx="5223399" cy="470517"/>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矩形 10">
            <a:extLst>
              <a:ext uri="{FF2B5EF4-FFF2-40B4-BE49-F238E27FC236}">
                <a16:creationId xmlns:a16="http://schemas.microsoft.com/office/drawing/2014/main" id="{214FDC40-AC7F-45E9-BE2C-C68F19AF7C28}"/>
              </a:ext>
            </a:extLst>
          </p:cNvPr>
          <p:cNvSpPr/>
          <p:nvPr/>
        </p:nvSpPr>
        <p:spPr>
          <a:xfrm>
            <a:off x="2152649" y="5556479"/>
            <a:ext cx="5223399" cy="470517"/>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图片 11">
            <a:extLst>
              <a:ext uri="{FF2B5EF4-FFF2-40B4-BE49-F238E27FC236}">
                <a16:creationId xmlns:a16="http://schemas.microsoft.com/office/drawing/2014/main" id="{BF67A755-861E-4E11-973F-2F9B184BC967}"/>
              </a:ext>
            </a:extLst>
          </p:cNvPr>
          <p:cNvPicPr>
            <a:picLocks noChangeAspect="1"/>
          </p:cNvPicPr>
          <p:nvPr/>
        </p:nvPicPr>
        <p:blipFill>
          <a:blip r:embed="rId3"/>
          <a:stretch>
            <a:fillRect/>
          </a:stretch>
        </p:blipFill>
        <p:spPr>
          <a:xfrm>
            <a:off x="7716179" y="4627986"/>
            <a:ext cx="2937765" cy="781234"/>
          </a:xfrm>
          <a:prstGeom prst="rect">
            <a:avLst/>
          </a:prstGeom>
        </p:spPr>
      </p:pic>
    </p:spTree>
    <p:extLst>
      <p:ext uri="{BB962C8B-B14F-4D97-AF65-F5344CB8AC3E}">
        <p14:creationId xmlns:p14="http://schemas.microsoft.com/office/powerpoint/2010/main" val="2285836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E0E5454-BF38-4136-ADC2-D5EFD686EBDF}"/>
              </a:ext>
            </a:extLst>
          </p:cNvPr>
          <p:cNvSpPr/>
          <p:nvPr/>
        </p:nvSpPr>
        <p:spPr>
          <a:xfrm>
            <a:off x="803412" y="1700808"/>
            <a:ext cx="1152128" cy="504056"/>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4" name="矩形 3">
            <a:extLst>
              <a:ext uri="{FF2B5EF4-FFF2-40B4-BE49-F238E27FC236}">
                <a16:creationId xmlns:a16="http://schemas.microsoft.com/office/drawing/2014/main" id="{5D104472-4852-4C01-AAE6-8A96A3E71AE2}"/>
              </a:ext>
            </a:extLst>
          </p:cNvPr>
          <p:cNvSpPr/>
          <p:nvPr/>
        </p:nvSpPr>
        <p:spPr>
          <a:xfrm>
            <a:off x="803412" y="2672916"/>
            <a:ext cx="2340260" cy="2376264"/>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제목 1"/>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a:t>
            </a:r>
            <a:r>
              <a:rPr lang="en-US" altLang="ko-KR" sz="2800" b="0" dirty="0"/>
              <a:t>Build Hyperledger Explorer</a:t>
            </a:r>
            <a:endParaRPr lang="ko-KR" altLang="en-US" sz="2800" b="0" dirty="0"/>
          </a:p>
        </p:txBody>
      </p:sp>
      <p:sp>
        <p:nvSpPr>
          <p:cNvPr id="3" name="내용 개체 틀 2"/>
          <p:cNvSpPr>
            <a:spLocks noGrp="1"/>
          </p:cNvSpPr>
          <p:nvPr>
            <p:ph idx="1"/>
          </p:nvPr>
        </p:nvSpPr>
        <p:spPr>
          <a:xfrm>
            <a:off x="0" y="1268416"/>
            <a:ext cx="7644172" cy="3852772"/>
          </a:xfrm>
        </p:spPr>
        <p:txBody>
          <a:bodyPr>
            <a:normAutofit/>
          </a:bodyPr>
          <a:lstStyle/>
          <a:p>
            <a:r>
              <a:rPr lang="en-US" altLang="ko-KR" sz="1800" b="0" dirty="0"/>
              <a:t>On another terminal:</a:t>
            </a:r>
          </a:p>
          <a:p>
            <a:pPr lvl="1"/>
            <a:r>
              <a:rPr lang="en-US" altLang="ko-KR" sz="1400" b="0" dirty="0">
                <a:solidFill>
                  <a:srgbClr val="FF0000"/>
                </a:solidFill>
              </a:rPr>
              <a:t>./main.sh install </a:t>
            </a:r>
            <a:r>
              <a:rPr lang="en-US" altLang="ko-KR" sz="1400" b="0" dirty="0"/>
              <a:t>(to install, run tests, and build project)</a:t>
            </a:r>
          </a:p>
          <a:p>
            <a:pPr lvl="1"/>
            <a:r>
              <a:rPr lang="en-US" altLang="ko-KR" sz="1400" b="0" dirty="0">
                <a:solidFill>
                  <a:srgbClr val="FF0000"/>
                </a:solidFill>
              </a:rPr>
              <a:t>./main.sh clean </a:t>
            </a:r>
            <a:r>
              <a:rPr lang="en-US" altLang="ko-KR" sz="1400" b="0" dirty="0"/>
              <a:t>(clean all the files generated in the installation stage)</a:t>
            </a:r>
          </a:p>
          <a:p>
            <a:r>
              <a:rPr lang="en-US" altLang="ko-KR" sz="1800" b="0" dirty="0"/>
              <a:t>Or</a:t>
            </a:r>
          </a:p>
          <a:p>
            <a:pPr lvl="1"/>
            <a:r>
              <a:rPr lang="en-US" altLang="ko-KR" sz="1400" b="0" dirty="0">
                <a:solidFill>
                  <a:srgbClr val="FF0000"/>
                </a:solidFill>
              </a:rPr>
              <a:t>cd blockchain-explorer</a:t>
            </a:r>
          </a:p>
          <a:p>
            <a:pPr lvl="1"/>
            <a:r>
              <a:rPr lang="en-US" altLang="ko-KR" sz="1400" b="0" dirty="0" err="1">
                <a:solidFill>
                  <a:srgbClr val="FF0000"/>
                </a:solidFill>
              </a:rPr>
              <a:t>npm</a:t>
            </a:r>
            <a:r>
              <a:rPr lang="en-US" altLang="ko-KR" sz="1400" b="0" dirty="0">
                <a:solidFill>
                  <a:srgbClr val="FF0000"/>
                </a:solidFill>
              </a:rPr>
              <a:t> install</a:t>
            </a:r>
          </a:p>
          <a:p>
            <a:pPr lvl="1"/>
            <a:r>
              <a:rPr lang="en-US" altLang="ko-KR" sz="1400" b="0" dirty="0">
                <a:solidFill>
                  <a:srgbClr val="FF0000"/>
                </a:solidFill>
              </a:rPr>
              <a:t>cd blockchain-explorer/app/test</a:t>
            </a:r>
          </a:p>
          <a:p>
            <a:pPr lvl="1"/>
            <a:r>
              <a:rPr lang="en-US" altLang="ko-KR" sz="1400" b="0" dirty="0" err="1">
                <a:solidFill>
                  <a:srgbClr val="FF0000"/>
                </a:solidFill>
              </a:rPr>
              <a:t>npm</a:t>
            </a:r>
            <a:r>
              <a:rPr lang="en-US" altLang="ko-KR" sz="1400" b="0" dirty="0">
                <a:solidFill>
                  <a:srgbClr val="FF0000"/>
                </a:solidFill>
              </a:rPr>
              <a:t> install</a:t>
            </a:r>
          </a:p>
          <a:p>
            <a:pPr lvl="1"/>
            <a:r>
              <a:rPr lang="en-US" altLang="ko-KR" sz="1400" b="0" dirty="0">
                <a:solidFill>
                  <a:srgbClr val="FF0000"/>
                </a:solidFill>
              </a:rPr>
              <a:t>cd blockchain-explorer/client</a:t>
            </a:r>
          </a:p>
          <a:p>
            <a:pPr lvl="1"/>
            <a:r>
              <a:rPr lang="en-US" altLang="ko-KR" sz="1400" b="0" dirty="0" err="1">
                <a:solidFill>
                  <a:srgbClr val="FF0000"/>
                </a:solidFill>
              </a:rPr>
              <a:t>npm</a:t>
            </a:r>
            <a:r>
              <a:rPr lang="en-US" altLang="ko-KR" sz="1400" b="0" dirty="0">
                <a:solidFill>
                  <a:srgbClr val="FF0000"/>
                </a:solidFill>
              </a:rPr>
              <a:t> install</a:t>
            </a:r>
          </a:p>
          <a:p>
            <a:pPr lvl="1"/>
            <a:r>
              <a:rPr lang="en-US" altLang="ko-KR" sz="1400" b="0" dirty="0" err="1">
                <a:solidFill>
                  <a:srgbClr val="FF0000"/>
                </a:solidFill>
              </a:rPr>
              <a:t>npm</a:t>
            </a:r>
            <a:r>
              <a:rPr lang="en-US" altLang="ko-KR" sz="1400" b="0" dirty="0">
                <a:solidFill>
                  <a:srgbClr val="FF0000"/>
                </a:solidFill>
              </a:rPr>
              <a:t> test -- -u --coverage</a:t>
            </a:r>
          </a:p>
          <a:p>
            <a:pPr lvl="1"/>
            <a:r>
              <a:rPr lang="en-US" altLang="ko-KR" sz="1400" b="0" dirty="0" err="1">
                <a:solidFill>
                  <a:srgbClr val="FF0000"/>
                </a:solidFill>
              </a:rPr>
              <a:t>npm</a:t>
            </a:r>
            <a:r>
              <a:rPr lang="en-US" altLang="ko-KR" sz="1400" b="0" dirty="0">
                <a:solidFill>
                  <a:srgbClr val="FF0000"/>
                </a:solidFill>
              </a:rPr>
              <a:t> run build</a:t>
            </a:r>
          </a:p>
          <a:p>
            <a:pPr lvl="1"/>
            <a:endParaRPr lang="en-US" altLang="ko-KR" sz="1200" b="0" dirty="0"/>
          </a:p>
          <a:p>
            <a:endParaRPr lang="en-US" altLang="ko-KR" sz="1800" b="0" dirty="0"/>
          </a:p>
          <a:p>
            <a:pPr lvl="1"/>
            <a:endParaRPr lang="ko-KR" altLang="en-US" sz="1800" b="0" dirty="0"/>
          </a:p>
        </p:txBody>
      </p:sp>
    </p:spTree>
    <p:extLst>
      <p:ext uri="{BB962C8B-B14F-4D97-AF65-F5344CB8AC3E}">
        <p14:creationId xmlns:p14="http://schemas.microsoft.com/office/powerpoint/2010/main" val="320398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ko-KR" sz="2800" b="0" dirty="0"/>
              <a:t>Hyperledger Composer</a:t>
            </a:r>
            <a:endParaRPr lang="ko-KR" altLang="en-US" sz="2800" b="0" dirty="0"/>
          </a:p>
        </p:txBody>
      </p:sp>
      <p:sp>
        <p:nvSpPr>
          <p:cNvPr id="3" name="内容占位符 2"/>
          <p:cNvSpPr>
            <a:spLocks noGrp="1"/>
          </p:cNvSpPr>
          <p:nvPr>
            <p:ph idx="1"/>
          </p:nvPr>
        </p:nvSpPr>
        <p:spPr>
          <a:xfrm>
            <a:off x="0" y="1268968"/>
            <a:ext cx="5220072" cy="2016571"/>
          </a:xfrm>
        </p:spPr>
        <p:txBody>
          <a:bodyPr/>
          <a:lstStyle/>
          <a:p>
            <a:r>
              <a:rPr lang="en-US" altLang="ko-KR" sz="1600" b="0" dirty="0"/>
              <a:t>Blockchain business network modeling toolset</a:t>
            </a:r>
          </a:p>
          <a:p>
            <a:pPr lvl="1"/>
            <a:r>
              <a:rPr lang="en-US" altLang="ko-KR" sz="1400" b="0" dirty="0"/>
              <a:t>High-level application abstraction suite for blockchain business network</a:t>
            </a:r>
          </a:p>
          <a:p>
            <a:pPr lvl="1"/>
            <a:r>
              <a:rPr lang="en-US" altLang="ko-KR" sz="1400" b="0" dirty="0"/>
              <a:t>Accelerate time to develop use cases and make it easier to deploy a blockchain solution</a:t>
            </a:r>
          </a:p>
        </p:txBody>
      </p:sp>
      <p:pic>
        <p:nvPicPr>
          <p:cNvPr id="5" name="图片 4"/>
          <p:cNvPicPr>
            <a:picLocks noChangeAspect="1"/>
          </p:cNvPicPr>
          <p:nvPr/>
        </p:nvPicPr>
        <p:blipFill>
          <a:blip r:embed="rId2"/>
          <a:stretch>
            <a:fillRect/>
          </a:stretch>
        </p:blipFill>
        <p:spPr>
          <a:xfrm>
            <a:off x="843148" y="3032956"/>
            <a:ext cx="3533775" cy="3257550"/>
          </a:xfrm>
          <a:prstGeom prst="rect">
            <a:avLst/>
          </a:prstGeom>
        </p:spPr>
      </p:pic>
      <p:sp>
        <p:nvSpPr>
          <p:cNvPr id="6" name="内容占位符 2"/>
          <p:cNvSpPr txBox="1">
            <a:spLocks/>
          </p:cNvSpPr>
          <p:nvPr/>
        </p:nvSpPr>
        <p:spPr bwMode="auto">
          <a:xfrm>
            <a:off x="6007115" y="4203432"/>
            <a:ext cx="5214689" cy="277230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0000CC"/>
              </a:buClr>
              <a:buSzPct val="75000"/>
              <a:buFont typeface="Wingdings" pitchFamily="2" charset="2"/>
              <a:buChar char="Ø"/>
              <a:defRPr kumimoji="1" sz="2000" b="1">
                <a:solidFill>
                  <a:srgbClr val="0000CC"/>
                </a:solidFill>
                <a:latin typeface="+mn-lt"/>
                <a:ea typeface="+mn-ea"/>
                <a:cs typeface="+mn-cs"/>
              </a:defRPr>
            </a:lvl1pPr>
            <a:lvl2pPr marL="742950" indent="-285750" algn="l" rtl="0" eaLnBrk="0" fontAlgn="base" hangingPunct="0">
              <a:lnSpc>
                <a:spcPct val="120000"/>
              </a:lnSpc>
              <a:spcBef>
                <a:spcPct val="20000"/>
              </a:spcBef>
              <a:spcAft>
                <a:spcPct val="0"/>
              </a:spcAft>
              <a:buClr>
                <a:srgbClr val="0000CC"/>
              </a:buClr>
              <a:buFont typeface="Wingdings" panose="05000000000000000000" pitchFamily="2" charset="2"/>
              <a:buChar char="u"/>
              <a:defRPr kumimoji="1" sz="1800" b="1">
                <a:solidFill>
                  <a:srgbClr val="0000CC"/>
                </a:solidFill>
                <a:latin typeface="+mn-lt"/>
                <a:ea typeface="+mn-ea"/>
              </a:defRPr>
            </a:lvl2pPr>
            <a:lvl3pPr marL="1143000" indent="-228600" algn="l" rtl="0" eaLnBrk="0" fontAlgn="base" hangingPunct="0">
              <a:lnSpc>
                <a:spcPct val="120000"/>
              </a:lnSpc>
              <a:spcBef>
                <a:spcPct val="20000"/>
              </a:spcBef>
              <a:spcAft>
                <a:spcPct val="0"/>
              </a:spcAft>
              <a:buClr>
                <a:schemeClr val="tx2"/>
              </a:buClr>
              <a:buChar char="•"/>
              <a:defRPr kumimoji="1" sz="1800" b="1">
                <a:solidFill>
                  <a:srgbClr val="0000CC"/>
                </a:solidFill>
                <a:latin typeface="+mn-lt"/>
                <a:ea typeface="+mn-ea"/>
              </a:defRPr>
            </a:lvl3pPr>
            <a:lvl4pPr marL="1600200" indent="-228600" algn="l" rtl="0" eaLnBrk="0" fontAlgn="base" hangingPunct="0">
              <a:lnSpc>
                <a:spcPct val="120000"/>
              </a:lnSpc>
              <a:spcBef>
                <a:spcPct val="20000"/>
              </a:spcBef>
              <a:spcAft>
                <a:spcPct val="0"/>
              </a:spcAft>
              <a:buClr>
                <a:schemeClr val="tx2"/>
              </a:buClr>
              <a:buChar char="–"/>
              <a:defRPr kumimoji="1" sz="1800" b="1">
                <a:solidFill>
                  <a:srgbClr val="0000CC"/>
                </a:solidFill>
                <a:latin typeface="+mn-lt"/>
                <a:ea typeface="+mn-ea"/>
              </a:defRPr>
            </a:lvl4pPr>
            <a:lvl5pPr marL="2057400" indent="-228600" algn="l" rtl="0" eaLnBrk="0" fontAlgn="base" hangingPunct="0">
              <a:lnSpc>
                <a:spcPct val="120000"/>
              </a:lnSpc>
              <a:spcBef>
                <a:spcPct val="20000"/>
              </a:spcBef>
              <a:spcAft>
                <a:spcPct val="0"/>
              </a:spcAft>
              <a:buClr>
                <a:schemeClr val="tx2"/>
              </a:buClr>
              <a:buChar char="•"/>
              <a:defRPr kumimoji="1" sz="1400" b="1">
                <a:solidFill>
                  <a:srgbClr val="0000CC"/>
                </a:solidFill>
                <a:effectLst>
                  <a:outerShdw blurRad="38100" dist="38100" dir="2700000" algn="tl">
                    <a:srgbClr val="C0C0C0"/>
                  </a:outerShdw>
                </a:effectLst>
                <a:latin typeface="+mn-lt"/>
                <a:ea typeface="+mn-ea"/>
              </a:defRPr>
            </a:lvl5pPr>
            <a:lvl6pPr marL="25146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6pPr>
            <a:lvl7pPr marL="29718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7pPr>
            <a:lvl8pPr marL="34290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8pPr>
            <a:lvl9pPr marL="3886200" indent="-228600" algn="l" rtl="0" fontAlgn="base">
              <a:lnSpc>
                <a:spcPct val="120000"/>
              </a:lnSpc>
              <a:spcBef>
                <a:spcPct val="20000"/>
              </a:spcBef>
              <a:spcAft>
                <a:spcPct val="0"/>
              </a:spcAft>
              <a:buClr>
                <a:schemeClr val="tx2"/>
              </a:buClr>
              <a:buChar char="•"/>
              <a:defRPr kumimoji="1" sz="1600" b="1">
                <a:solidFill>
                  <a:schemeClr val="tx1"/>
                </a:solidFill>
                <a:effectLst>
                  <a:outerShdw blurRad="38100" dist="38100" dir="2700000" algn="tl">
                    <a:srgbClr val="C0C0C0"/>
                  </a:outerShdw>
                </a:effectLst>
                <a:latin typeface="+mn-lt"/>
                <a:ea typeface="+mn-ea"/>
              </a:defRPr>
            </a:lvl9pPr>
          </a:lstStyle>
          <a:p>
            <a:r>
              <a:rPr lang="en-US" altLang="ko-KR" sz="1600" b="0" kern="0" dirty="0"/>
              <a:t>Functionalities</a:t>
            </a:r>
            <a:endParaRPr lang="en-US" altLang="ko-KR" sz="1400" b="0" kern="0" dirty="0"/>
          </a:p>
          <a:p>
            <a:pPr lvl="1"/>
            <a:r>
              <a:rPr lang="en-US" altLang="ko-KR" sz="1400" b="0" kern="0" dirty="0"/>
              <a:t>Model business networks</a:t>
            </a:r>
          </a:p>
          <a:p>
            <a:pPr lvl="1"/>
            <a:r>
              <a:rPr lang="en-US" altLang="ko-KR" sz="1400" b="0" kern="0" dirty="0"/>
              <a:t>Provide APIs to communicate with the business network</a:t>
            </a:r>
          </a:p>
          <a:p>
            <a:pPr lvl="1"/>
            <a:r>
              <a:rPr lang="en-US" altLang="ko-KR" sz="1400" b="0" kern="0" dirty="0"/>
              <a:t>Support integration with existing systems thru Loopback / REST</a:t>
            </a:r>
          </a:p>
        </p:txBody>
      </p:sp>
      <p:pic>
        <p:nvPicPr>
          <p:cNvPr id="8" name="图片 7">
            <a:extLst>
              <a:ext uri="{FF2B5EF4-FFF2-40B4-BE49-F238E27FC236}">
                <a16:creationId xmlns:a16="http://schemas.microsoft.com/office/drawing/2014/main" id="{9D2B04E8-558A-44D1-81DD-7E90788B54BC}"/>
              </a:ext>
            </a:extLst>
          </p:cNvPr>
          <p:cNvPicPr>
            <a:picLocks noChangeAspect="1"/>
          </p:cNvPicPr>
          <p:nvPr/>
        </p:nvPicPr>
        <p:blipFill>
          <a:blip r:embed="rId3"/>
          <a:stretch>
            <a:fillRect/>
          </a:stretch>
        </p:blipFill>
        <p:spPr>
          <a:xfrm>
            <a:off x="6556964" y="1268414"/>
            <a:ext cx="4114992" cy="2689707"/>
          </a:xfrm>
          <a:prstGeom prst="rect">
            <a:avLst/>
          </a:prstGeom>
        </p:spPr>
      </p:pic>
    </p:spTree>
    <p:extLst>
      <p:ext uri="{BB962C8B-B14F-4D97-AF65-F5344CB8AC3E}">
        <p14:creationId xmlns:p14="http://schemas.microsoft.com/office/powerpoint/2010/main" val="2952408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CF0CA8F-DBEE-4910-8732-1FF865BECDD2}"/>
              </a:ext>
            </a:extLst>
          </p:cNvPr>
          <p:cNvSpPr/>
          <p:nvPr/>
        </p:nvSpPr>
        <p:spPr>
          <a:xfrm>
            <a:off x="407368" y="3284984"/>
            <a:ext cx="864096"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7" name="矩形 6">
            <a:extLst>
              <a:ext uri="{FF2B5EF4-FFF2-40B4-BE49-F238E27FC236}">
                <a16:creationId xmlns:a16="http://schemas.microsoft.com/office/drawing/2014/main" id="{772921F9-7604-405D-BB93-204F4CF16B2C}"/>
              </a:ext>
            </a:extLst>
          </p:cNvPr>
          <p:cNvSpPr/>
          <p:nvPr/>
        </p:nvSpPr>
        <p:spPr>
          <a:xfrm>
            <a:off x="407368" y="2528900"/>
            <a:ext cx="1332148"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6" name="矩形 5">
            <a:extLst>
              <a:ext uri="{FF2B5EF4-FFF2-40B4-BE49-F238E27FC236}">
                <a16:creationId xmlns:a16="http://schemas.microsoft.com/office/drawing/2014/main" id="{4F36C390-7C94-4BDC-A990-69E0A4EED627}"/>
              </a:ext>
            </a:extLst>
          </p:cNvPr>
          <p:cNvSpPr/>
          <p:nvPr/>
        </p:nvSpPr>
        <p:spPr>
          <a:xfrm>
            <a:off x="407368" y="2132856"/>
            <a:ext cx="1476164"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5" name="矩形 4">
            <a:extLst>
              <a:ext uri="{FF2B5EF4-FFF2-40B4-BE49-F238E27FC236}">
                <a16:creationId xmlns:a16="http://schemas.microsoft.com/office/drawing/2014/main" id="{6445CFA1-D34C-433F-8677-277E0563D34B}"/>
              </a:ext>
            </a:extLst>
          </p:cNvPr>
          <p:cNvSpPr/>
          <p:nvPr/>
        </p:nvSpPr>
        <p:spPr>
          <a:xfrm>
            <a:off x="407368" y="1772816"/>
            <a:ext cx="864096"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4" name="矩形 3">
            <a:extLst>
              <a:ext uri="{FF2B5EF4-FFF2-40B4-BE49-F238E27FC236}">
                <a16:creationId xmlns:a16="http://schemas.microsoft.com/office/drawing/2014/main" id="{C38DDB57-B04E-4605-82DF-025F6D2B0739}"/>
              </a:ext>
            </a:extLst>
          </p:cNvPr>
          <p:cNvSpPr/>
          <p:nvPr/>
        </p:nvSpPr>
        <p:spPr>
          <a:xfrm>
            <a:off x="407368" y="1376772"/>
            <a:ext cx="2232248" cy="2520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제목 1"/>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a:t>
            </a:r>
            <a:r>
              <a:rPr lang="en-US" altLang="ko-KR" sz="2800" b="0" dirty="0"/>
              <a:t>Run Hyperledger Explorer</a:t>
            </a:r>
            <a:endParaRPr lang="ko-KR" altLang="en-US" sz="2800" b="0" dirty="0"/>
          </a:p>
        </p:txBody>
      </p:sp>
      <p:sp>
        <p:nvSpPr>
          <p:cNvPr id="3" name="내용 개체 틀 2"/>
          <p:cNvSpPr>
            <a:spLocks noGrp="1"/>
          </p:cNvSpPr>
          <p:nvPr>
            <p:ph idx="1"/>
          </p:nvPr>
        </p:nvSpPr>
        <p:spPr>
          <a:xfrm>
            <a:off x="0" y="1268416"/>
            <a:ext cx="6348028" cy="2556628"/>
          </a:xfrm>
        </p:spPr>
        <p:txBody>
          <a:bodyPr>
            <a:normAutofit/>
          </a:bodyPr>
          <a:lstStyle/>
          <a:p>
            <a:r>
              <a:rPr lang="en-US" altLang="ko-KR" sz="1800" b="0" dirty="0">
                <a:solidFill>
                  <a:srgbClr val="FF0000"/>
                </a:solidFill>
              </a:rPr>
              <a:t>cd blockchain-explorer</a:t>
            </a:r>
          </a:p>
          <a:p>
            <a:r>
              <a:rPr lang="en-US" altLang="ko-KR" sz="1800" b="0" dirty="0">
                <a:solidFill>
                  <a:srgbClr val="FF0000"/>
                </a:solidFill>
              </a:rPr>
              <a:t>./start.sh </a:t>
            </a:r>
            <a:r>
              <a:rPr lang="en-US" altLang="ko-KR" sz="1800" b="0" dirty="0"/>
              <a:t>(it will have the backend up)</a:t>
            </a:r>
          </a:p>
          <a:p>
            <a:r>
              <a:rPr lang="en-US" altLang="ko-KR" sz="1800" b="0" dirty="0">
                <a:solidFill>
                  <a:srgbClr val="FF0000"/>
                </a:solidFill>
              </a:rPr>
              <a:t>./start.sh debug </a:t>
            </a:r>
            <a:r>
              <a:rPr lang="en-US" altLang="ko-KR" sz="1800" b="0" dirty="0"/>
              <a:t>(it will have the backend in debug mode)</a:t>
            </a:r>
          </a:p>
          <a:p>
            <a:r>
              <a:rPr lang="en-US" altLang="ko-KR" sz="1800" b="0" dirty="0">
                <a:solidFill>
                  <a:srgbClr val="FF0000"/>
                </a:solidFill>
              </a:rPr>
              <a:t>./start.sh print </a:t>
            </a:r>
            <a:r>
              <a:rPr lang="en-US" altLang="ko-KR" sz="1800" b="0" dirty="0"/>
              <a:t>(it will print help)</a:t>
            </a:r>
          </a:p>
          <a:p>
            <a:r>
              <a:rPr lang="en-US" altLang="ko-KR" sz="1800" b="0" dirty="0"/>
              <a:t>Launch the URL http(s)://localhost:8081 on a browser</a:t>
            </a:r>
          </a:p>
          <a:p>
            <a:r>
              <a:rPr lang="en-US" altLang="ko-KR" sz="1800" b="0" dirty="0">
                <a:solidFill>
                  <a:srgbClr val="FF0000"/>
                </a:solidFill>
              </a:rPr>
              <a:t>./stop.sh </a:t>
            </a:r>
            <a:r>
              <a:rPr lang="en-US" altLang="ko-KR" sz="1800" b="0" dirty="0"/>
              <a:t>(it will stop the node server)</a:t>
            </a:r>
            <a:endParaRPr lang="en-US" altLang="ko-KR" sz="1400" b="0" dirty="0"/>
          </a:p>
          <a:p>
            <a:endParaRPr lang="en-US" altLang="ko-KR" sz="1800" b="0" dirty="0"/>
          </a:p>
          <a:p>
            <a:pPr lvl="1"/>
            <a:endParaRPr lang="ko-KR" altLang="en-US" sz="1800" b="0" dirty="0"/>
          </a:p>
        </p:txBody>
      </p:sp>
    </p:spTree>
    <p:extLst>
      <p:ext uri="{BB962C8B-B14F-4D97-AF65-F5344CB8AC3E}">
        <p14:creationId xmlns:p14="http://schemas.microsoft.com/office/powerpoint/2010/main" val="2088049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101DC-618D-410F-A559-A943F75FC6D5}"/>
              </a:ext>
            </a:extLst>
          </p:cNvPr>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Testing</a:t>
            </a:r>
          </a:p>
        </p:txBody>
      </p:sp>
      <p:sp>
        <p:nvSpPr>
          <p:cNvPr id="3" name="内容占位符 2">
            <a:extLst>
              <a:ext uri="{FF2B5EF4-FFF2-40B4-BE49-F238E27FC236}">
                <a16:creationId xmlns:a16="http://schemas.microsoft.com/office/drawing/2014/main" id="{862D4ECE-2A31-4C11-828D-6C17B21D5A82}"/>
              </a:ext>
            </a:extLst>
          </p:cNvPr>
          <p:cNvSpPr>
            <a:spLocks noGrp="1"/>
          </p:cNvSpPr>
          <p:nvPr>
            <p:ph idx="1"/>
          </p:nvPr>
        </p:nvSpPr>
        <p:spPr>
          <a:xfrm>
            <a:off x="0" y="1253331"/>
            <a:ext cx="2558433" cy="4351338"/>
          </a:xfrm>
        </p:spPr>
        <p:txBody>
          <a:bodyPr>
            <a:normAutofit/>
          </a:bodyPr>
          <a:lstStyle/>
          <a:p>
            <a:r>
              <a:rPr lang="en-US" sz="1800" b="0" dirty="0"/>
              <a:t>http://localhost:8081</a:t>
            </a:r>
          </a:p>
        </p:txBody>
      </p:sp>
      <p:pic>
        <p:nvPicPr>
          <p:cNvPr id="5" name="图片 4">
            <a:extLst>
              <a:ext uri="{FF2B5EF4-FFF2-40B4-BE49-F238E27FC236}">
                <a16:creationId xmlns:a16="http://schemas.microsoft.com/office/drawing/2014/main" id="{2055FF86-D496-4466-A4DB-E3887BF5ABAA}"/>
              </a:ext>
            </a:extLst>
          </p:cNvPr>
          <p:cNvPicPr>
            <a:picLocks noChangeAspect="1"/>
          </p:cNvPicPr>
          <p:nvPr/>
        </p:nvPicPr>
        <p:blipFill>
          <a:blip r:embed="rId2"/>
          <a:stretch>
            <a:fillRect/>
          </a:stretch>
        </p:blipFill>
        <p:spPr>
          <a:xfrm>
            <a:off x="2639616" y="1111610"/>
            <a:ext cx="7092788" cy="2703381"/>
          </a:xfrm>
          <a:prstGeom prst="rect">
            <a:avLst/>
          </a:prstGeom>
        </p:spPr>
      </p:pic>
      <p:pic>
        <p:nvPicPr>
          <p:cNvPr id="4" name="图片 3">
            <a:extLst>
              <a:ext uri="{FF2B5EF4-FFF2-40B4-BE49-F238E27FC236}">
                <a16:creationId xmlns:a16="http://schemas.microsoft.com/office/drawing/2014/main" id="{208881B7-BDFF-4FA2-A13E-E25AF60A625D}"/>
              </a:ext>
            </a:extLst>
          </p:cNvPr>
          <p:cNvPicPr>
            <a:picLocks noChangeAspect="1"/>
          </p:cNvPicPr>
          <p:nvPr/>
        </p:nvPicPr>
        <p:blipFill>
          <a:blip r:embed="rId3"/>
          <a:stretch>
            <a:fillRect/>
          </a:stretch>
        </p:blipFill>
        <p:spPr>
          <a:xfrm>
            <a:off x="2549606" y="3933897"/>
            <a:ext cx="7272808" cy="2757364"/>
          </a:xfrm>
          <a:prstGeom prst="rect">
            <a:avLst/>
          </a:prstGeom>
        </p:spPr>
      </p:pic>
    </p:spTree>
    <p:extLst>
      <p:ext uri="{BB962C8B-B14F-4D97-AF65-F5344CB8AC3E}">
        <p14:creationId xmlns:p14="http://schemas.microsoft.com/office/powerpoint/2010/main" val="1402576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76E16-AC2A-4CEF-BC8B-70CD1AB3718A}"/>
              </a:ext>
            </a:extLst>
          </p:cNvPr>
          <p:cNvSpPr>
            <a:spLocks noGrp="1"/>
          </p:cNvSpPr>
          <p:nvPr>
            <p:ph type="title"/>
          </p:nvPr>
        </p:nvSpPr>
        <p:spPr/>
        <p:txBody>
          <a:bodyPr>
            <a:normAutofit/>
          </a:bodyPr>
          <a:lstStyle/>
          <a:p>
            <a:r>
              <a:rPr lang="en-US" sz="2800" b="0" dirty="0"/>
              <a:t>Hyperledger Explorer Configuration for Clinical Trial Blockchain  </a:t>
            </a:r>
            <a:br>
              <a:rPr lang="en-US" sz="2800" b="0" dirty="0"/>
            </a:br>
            <a:r>
              <a:rPr lang="en-US" sz="2800" b="0" dirty="0"/>
              <a:t>- Troubleshoot</a:t>
            </a:r>
          </a:p>
        </p:txBody>
      </p:sp>
      <p:sp>
        <p:nvSpPr>
          <p:cNvPr id="3" name="内容占位符 2">
            <a:extLst>
              <a:ext uri="{FF2B5EF4-FFF2-40B4-BE49-F238E27FC236}">
                <a16:creationId xmlns:a16="http://schemas.microsoft.com/office/drawing/2014/main" id="{3198B318-2C39-4E3A-9BD9-A84C1EB07FAC}"/>
              </a:ext>
            </a:extLst>
          </p:cNvPr>
          <p:cNvSpPr>
            <a:spLocks noGrp="1"/>
          </p:cNvSpPr>
          <p:nvPr>
            <p:ph idx="1"/>
          </p:nvPr>
        </p:nvSpPr>
        <p:spPr>
          <a:xfrm>
            <a:off x="0" y="1268416"/>
            <a:ext cx="12192000" cy="4824880"/>
          </a:xfrm>
        </p:spPr>
        <p:txBody>
          <a:bodyPr>
            <a:normAutofit/>
          </a:bodyPr>
          <a:lstStyle/>
          <a:p>
            <a:r>
              <a:rPr lang="en-US" altLang="zh-CN" sz="1800" b="0" dirty="0"/>
              <a:t>Problem Description: Received discovery error, access denied error</a:t>
            </a:r>
          </a:p>
          <a:p>
            <a:r>
              <a:rPr lang="en-US" altLang="zh-CN" sz="1800" b="0" dirty="0"/>
              <a:t>Background Information: </a:t>
            </a:r>
          </a:p>
          <a:p>
            <a:endParaRPr lang="en-US" altLang="zh-CN" sz="1800" b="0" dirty="0"/>
          </a:p>
          <a:p>
            <a:endParaRPr lang="en-US" altLang="zh-CN" sz="1800" b="0" dirty="0"/>
          </a:p>
          <a:p>
            <a:pPr marL="0" indent="0">
              <a:buNone/>
            </a:pPr>
            <a:endParaRPr lang="en-US" altLang="zh-CN" sz="1800" b="0" dirty="0"/>
          </a:p>
          <a:p>
            <a:endParaRPr lang="en-US" altLang="zh-CN" sz="1800" b="0" dirty="0"/>
          </a:p>
          <a:p>
            <a:endParaRPr lang="en-US" altLang="zh-CN" sz="1800" b="0" dirty="0"/>
          </a:p>
          <a:p>
            <a:r>
              <a:rPr lang="en-US" sz="1800" b="0" dirty="0"/>
              <a:t>Possible Cause: The “wallet” crypto is incorrect, or outdated</a:t>
            </a:r>
          </a:p>
          <a:p>
            <a:r>
              <a:rPr lang="en-US" sz="1800" b="0" dirty="0"/>
              <a:t>Possible Solution: Delete directory “wallet” located in blockchain-explorer directory, and restart explorer $./start.sh</a:t>
            </a:r>
          </a:p>
          <a:p>
            <a:r>
              <a:rPr lang="en-US" sz="1800" b="0" dirty="0"/>
              <a:t>Related Information: HL Explorer support for HL Fabric 1.4</a:t>
            </a:r>
          </a:p>
          <a:p>
            <a:endParaRPr lang="en-US" sz="1800" b="0" dirty="0"/>
          </a:p>
        </p:txBody>
      </p:sp>
      <p:pic>
        <p:nvPicPr>
          <p:cNvPr id="5" name="图片 4">
            <a:extLst>
              <a:ext uri="{FF2B5EF4-FFF2-40B4-BE49-F238E27FC236}">
                <a16:creationId xmlns:a16="http://schemas.microsoft.com/office/drawing/2014/main" id="{75EEA474-B07E-4D2E-8037-8CC90E9F1249}"/>
              </a:ext>
            </a:extLst>
          </p:cNvPr>
          <p:cNvPicPr>
            <a:picLocks noChangeAspect="1"/>
          </p:cNvPicPr>
          <p:nvPr/>
        </p:nvPicPr>
        <p:blipFill>
          <a:blip r:embed="rId2"/>
          <a:stretch>
            <a:fillRect/>
          </a:stretch>
        </p:blipFill>
        <p:spPr>
          <a:xfrm>
            <a:off x="2423592" y="2165226"/>
            <a:ext cx="7642795" cy="1515630"/>
          </a:xfrm>
          <a:prstGeom prst="rect">
            <a:avLst/>
          </a:prstGeom>
        </p:spPr>
      </p:pic>
    </p:spTree>
    <p:extLst>
      <p:ext uri="{BB962C8B-B14F-4D97-AF65-F5344CB8AC3E}">
        <p14:creationId xmlns:p14="http://schemas.microsoft.com/office/powerpoint/2010/main" val="2698395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Client App Configuration</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3659" y="1260952"/>
            <a:ext cx="3126604" cy="4351338"/>
          </a:xfrm>
        </p:spPr>
        <p:txBody>
          <a:bodyPr>
            <a:normAutofit/>
          </a:bodyPr>
          <a:lstStyle/>
          <a:p>
            <a:pPr algn="just"/>
            <a:r>
              <a:rPr lang="en-US" sz="1800" b="0" dirty="0"/>
              <a:t>The client app contains various html files and libraries.</a:t>
            </a:r>
          </a:p>
          <a:p>
            <a:pPr algn="just"/>
            <a:r>
              <a:rPr lang="en-US" sz="1800" b="0" dirty="0"/>
              <a:t>You need to modify the request APIs in each HTML file.</a:t>
            </a:r>
          </a:p>
          <a:p>
            <a:pPr algn="just"/>
            <a:r>
              <a:rPr lang="en-US" sz="1800" b="0" dirty="0"/>
              <a:t>Set the IP address of the API by using the address of your virtual machine.</a:t>
            </a:r>
          </a:p>
        </p:txBody>
      </p:sp>
      <p:pic>
        <p:nvPicPr>
          <p:cNvPr id="4" name="图片 3">
            <a:extLst>
              <a:ext uri="{FF2B5EF4-FFF2-40B4-BE49-F238E27FC236}">
                <a16:creationId xmlns:a16="http://schemas.microsoft.com/office/drawing/2014/main" id="{3635DBA5-D469-4B22-B8AC-377824FF0EF7}"/>
              </a:ext>
            </a:extLst>
          </p:cNvPr>
          <p:cNvPicPr>
            <a:picLocks noChangeAspect="1"/>
          </p:cNvPicPr>
          <p:nvPr/>
        </p:nvPicPr>
        <p:blipFill>
          <a:blip r:embed="rId2"/>
          <a:stretch>
            <a:fillRect/>
          </a:stretch>
        </p:blipFill>
        <p:spPr>
          <a:xfrm>
            <a:off x="3755740" y="1556792"/>
            <a:ext cx="3756524" cy="4617132"/>
          </a:xfrm>
          <a:prstGeom prst="rect">
            <a:avLst/>
          </a:prstGeom>
        </p:spPr>
      </p:pic>
      <p:sp>
        <p:nvSpPr>
          <p:cNvPr id="7" name="文本框 6">
            <a:extLst>
              <a:ext uri="{FF2B5EF4-FFF2-40B4-BE49-F238E27FC236}">
                <a16:creationId xmlns:a16="http://schemas.microsoft.com/office/drawing/2014/main" id="{F9F8A1B1-3DAF-4BC3-9D2D-C9D14D6D86F4}"/>
              </a:ext>
            </a:extLst>
          </p:cNvPr>
          <p:cNvSpPr txBox="1"/>
          <p:nvPr/>
        </p:nvSpPr>
        <p:spPr>
          <a:xfrm>
            <a:off x="4697898" y="6262482"/>
            <a:ext cx="1872208"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Client app structure</a:t>
            </a:r>
          </a:p>
        </p:txBody>
      </p:sp>
      <p:pic>
        <p:nvPicPr>
          <p:cNvPr id="8" name="图片 7">
            <a:extLst>
              <a:ext uri="{FF2B5EF4-FFF2-40B4-BE49-F238E27FC236}">
                <a16:creationId xmlns:a16="http://schemas.microsoft.com/office/drawing/2014/main" id="{43D6226A-9576-438F-AB32-CCF7207A50B6}"/>
              </a:ext>
            </a:extLst>
          </p:cNvPr>
          <p:cNvPicPr>
            <a:picLocks noChangeAspect="1"/>
          </p:cNvPicPr>
          <p:nvPr/>
        </p:nvPicPr>
        <p:blipFill>
          <a:blip r:embed="rId3"/>
          <a:stretch>
            <a:fillRect/>
          </a:stretch>
        </p:blipFill>
        <p:spPr>
          <a:xfrm>
            <a:off x="7896200" y="1942990"/>
            <a:ext cx="4067541" cy="3672408"/>
          </a:xfrm>
          <a:prstGeom prst="rect">
            <a:avLst/>
          </a:prstGeom>
        </p:spPr>
      </p:pic>
      <p:sp>
        <p:nvSpPr>
          <p:cNvPr id="9" name="文本框 8">
            <a:extLst>
              <a:ext uri="{FF2B5EF4-FFF2-40B4-BE49-F238E27FC236}">
                <a16:creationId xmlns:a16="http://schemas.microsoft.com/office/drawing/2014/main" id="{44D76D4E-6898-4621-BECB-615037FA24E8}"/>
              </a:ext>
            </a:extLst>
          </p:cNvPr>
          <p:cNvSpPr txBox="1"/>
          <p:nvPr/>
        </p:nvSpPr>
        <p:spPr>
          <a:xfrm>
            <a:off x="8868308" y="5918992"/>
            <a:ext cx="2016224"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Request in login.html</a:t>
            </a:r>
          </a:p>
        </p:txBody>
      </p:sp>
      <p:cxnSp>
        <p:nvCxnSpPr>
          <p:cNvPr id="11" name="直接箭头连接符 10">
            <a:extLst>
              <a:ext uri="{FF2B5EF4-FFF2-40B4-BE49-F238E27FC236}">
                <a16:creationId xmlns:a16="http://schemas.microsoft.com/office/drawing/2014/main" id="{A6CD0E2B-A8C4-4F8B-9D8E-005127946EF1}"/>
              </a:ext>
            </a:extLst>
          </p:cNvPr>
          <p:cNvCxnSpPr/>
          <p:nvPr/>
        </p:nvCxnSpPr>
        <p:spPr>
          <a:xfrm>
            <a:off x="9120336" y="1556792"/>
            <a:ext cx="432048" cy="7200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矩形 11">
            <a:extLst>
              <a:ext uri="{FF2B5EF4-FFF2-40B4-BE49-F238E27FC236}">
                <a16:creationId xmlns:a16="http://schemas.microsoft.com/office/drawing/2014/main" id="{D6B11BEB-3DD3-4493-88B2-83EA1A85BCA9}"/>
              </a:ext>
            </a:extLst>
          </p:cNvPr>
          <p:cNvSpPr/>
          <p:nvPr/>
        </p:nvSpPr>
        <p:spPr>
          <a:xfrm>
            <a:off x="7680176" y="1146495"/>
            <a:ext cx="2880320" cy="375602"/>
          </a:xfrm>
          <a:prstGeom prst="rect">
            <a:avLst/>
          </a:prstGeom>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r>
              <a:rPr kumimoji="1" lang="en-US" sz="1200" b="0" i="0" u="none" strike="noStrike" cap="none" normalizeH="0" baseline="0" dirty="0">
                <a:solidFill>
                  <a:schemeClr val="tx1"/>
                </a:solidFill>
                <a:effectLst/>
                <a:latin typeface="Times New Roman" panose="02020603050405020304" pitchFamily="18" charset="0"/>
                <a:ea typeface="굴림"/>
                <a:cs typeface="Times New Roman" panose="02020603050405020304" pitchFamily="18" charset="0"/>
              </a:rPr>
              <a:t>Use the address of your virtual machine</a:t>
            </a:r>
          </a:p>
        </p:txBody>
      </p:sp>
    </p:spTree>
    <p:extLst>
      <p:ext uri="{BB962C8B-B14F-4D97-AF65-F5344CB8AC3E}">
        <p14:creationId xmlns:p14="http://schemas.microsoft.com/office/powerpoint/2010/main" val="902263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Access Token Generation</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3659" y="1260952"/>
            <a:ext cx="3126604" cy="4351338"/>
          </a:xfrm>
        </p:spPr>
        <p:txBody>
          <a:bodyPr>
            <a:normAutofit/>
          </a:bodyPr>
          <a:lstStyle/>
          <a:p>
            <a:pPr algn="just"/>
            <a:r>
              <a:rPr lang="en-US" sz="1800" b="0" dirty="0"/>
              <a:t>Open the login.html with the web browser (e.g. Chrome).</a:t>
            </a:r>
          </a:p>
          <a:p>
            <a:pPr algn="just"/>
            <a:r>
              <a:rPr lang="en-US" sz="1800" b="0" dirty="0"/>
              <a:t>Click “Sign in with </a:t>
            </a:r>
            <a:r>
              <a:rPr lang="en-US" sz="1800" b="0" dirty="0" err="1"/>
              <a:t>Github</a:t>
            </a:r>
            <a:r>
              <a:rPr lang="en-US" sz="1800" b="0" dirty="0"/>
              <a:t>” to generate the access token from </a:t>
            </a:r>
            <a:r>
              <a:rPr lang="en-US" sz="1800" b="0" dirty="0" err="1"/>
              <a:t>Github</a:t>
            </a:r>
            <a:r>
              <a:rPr lang="en-US" sz="1800" b="0" dirty="0"/>
              <a:t> OAuth2.0 provider.</a:t>
            </a:r>
          </a:p>
          <a:p>
            <a:pPr algn="just"/>
            <a:r>
              <a:rPr lang="en-US" sz="1800" b="0" dirty="0"/>
              <a:t>The generated access token is displayed in the REST server browser.</a:t>
            </a:r>
          </a:p>
          <a:p>
            <a:pPr algn="just"/>
            <a:endParaRPr lang="en-US" sz="1800" b="0" dirty="0"/>
          </a:p>
        </p:txBody>
      </p:sp>
      <p:pic>
        <p:nvPicPr>
          <p:cNvPr id="8" name="图片 7">
            <a:extLst>
              <a:ext uri="{FF2B5EF4-FFF2-40B4-BE49-F238E27FC236}">
                <a16:creationId xmlns:a16="http://schemas.microsoft.com/office/drawing/2014/main" id="{A2F2A794-B339-4088-B7A4-F57E309083E3}"/>
              </a:ext>
            </a:extLst>
          </p:cNvPr>
          <p:cNvPicPr>
            <a:picLocks noChangeAspect="1"/>
          </p:cNvPicPr>
          <p:nvPr/>
        </p:nvPicPr>
        <p:blipFill>
          <a:blip r:embed="rId2"/>
          <a:stretch>
            <a:fillRect/>
          </a:stretch>
        </p:blipFill>
        <p:spPr>
          <a:xfrm>
            <a:off x="7351998" y="1111695"/>
            <a:ext cx="3419475" cy="2209800"/>
          </a:xfrm>
          <a:prstGeom prst="rect">
            <a:avLst/>
          </a:prstGeom>
        </p:spPr>
      </p:pic>
      <p:pic>
        <p:nvPicPr>
          <p:cNvPr id="9" name="图片 8">
            <a:extLst>
              <a:ext uri="{FF2B5EF4-FFF2-40B4-BE49-F238E27FC236}">
                <a16:creationId xmlns:a16="http://schemas.microsoft.com/office/drawing/2014/main" id="{AEF7C529-0F2B-405F-B193-F70492DC8FD4}"/>
              </a:ext>
            </a:extLst>
          </p:cNvPr>
          <p:cNvPicPr>
            <a:picLocks noChangeAspect="1"/>
          </p:cNvPicPr>
          <p:nvPr/>
        </p:nvPicPr>
        <p:blipFill>
          <a:blip r:embed="rId3"/>
          <a:stretch>
            <a:fillRect/>
          </a:stretch>
        </p:blipFill>
        <p:spPr>
          <a:xfrm>
            <a:off x="6346361" y="3753036"/>
            <a:ext cx="5430751" cy="2767262"/>
          </a:xfrm>
          <a:prstGeom prst="rect">
            <a:avLst/>
          </a:prstGeom>
        </p:spPr>
      </p:pic>
    </p:spTree>
    <p:extLst>
      <p:ext uri="{BB962C8B-B14F-4D97-AF65-F5344CB8AC3E}">
        <p14:creationId xmlns:p14="http://schemas.microsoft.com/office/powerpoint/2010/main" val="1873003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User Login Configuration (1/3)</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3658" y="1260952"/>
            <a:ext cx="3968105" cy="5084372"/>
          </a:xfrm>
        </p:spPr>
        <p:txBody>
          <a:bodyPr>
            <a:normAutofit/>
          </a:bodyPr>
          <a:lstStyle/>
          <a:p>
            <a:pPr algn="just"/>
            <a:r>
              <a:rPr lang="en-US" sz="1600" b="0" dirty="0"/>
              <a:t>Open the login .html with the web browser (e.g. Chrome).</a:t>
            </a:r>
          </a:p>
          <a:p>
            <a:pPr algn="just"/>
            <a:r>
              <a:rPr lang="en-US" sz="1600" b="0" dirty="0"/>
              <a:t>Type the business network card (e.g. </a:t>
            </a:r>
            <a:r>
              <a:rPr lang="en-US" sz="1600" b="0" dirty="0" err="1"/>
              <a:t>alice@clinical-trial-network</a:t>
            </a:r>
            <a:r>
              <a:rPr lang="en-US" sz="1600" b="0" dirty="0"/>
              <a:t>) and click “Login”. In this case it shows the err that the business network card dose not exist.</a:t>
            </a:r>
          </a:p>
          <a:p>
            <a:pPr algn="just"/>
            <a:r>
              <a:rPr lang="en-US" sz="1600" b="0" dirty="0"/>
              <a:t>Expand the Wallet API in REST server browser and click “GET” to get all of the business network cards in the wallet. In default, the wallet is empty. </a:t>
            </a:r>
          </a:p>
          <a:p>
            <a:pPr algn="just"/>
            <a:r>
              <a:rPr lang="en-US" sz="1600" b="0" dirty="0"/>
              <a:t>The generated access token is displayed in the REST server browser.</a:t>
            </a:r>
          </a:p>
          <a:p>
            <a:pPr algn="just"/>
            <a:r>
              <a:rPr lang="en-US" sz="1600" b="0" dirty="0"/>
              <a:t>As a result, we need to import the business network card before login in using the web app.</a:t>
            </a:r>
          </a:p>
          <a:p>
            <a:pPr algn="just"/>
            <a:endParaRPr lang="en-US" sz="1600" b="0" dirty="0"/>
          </a:p>
          <a:p>
            <a:pPr algn="just"/>
            <a:endParaRPr lang="en-US" sz="1600" b="0" dirty="0"/>
          </a:p>
        </p:txBody>
      </p:sp>
      <p:pic>
        <p:nvPicPr>
          <p:cNvPr id="4" name="图片 3">
            <a:extLst>
              <a:ext uri="{FF2B5EF4-FFF2-40B4-BE49-F238E27FC236}">
                <a16:creationId xmlns:a16="http://schemas.microsoft.com/office/drawing/2014/main" id="{AB0F497F-FDCE-4A3D-9CFF-DC52B0415C13}"/>
              </a:ext>
            </a:extLst>
          </p:cNvPr>
          <p:cNvPicPr>
            <a:picLocks noChangeAspect="1"/>
          </p:cNvPicPr>
          <p:nvPr/>
        </p:nvPicPr>
        <p:blipFill>
          <a:blip r:embed="rId2"/>
          <a:stretch>
            <a:fillRect/>
          </a:stretch>
        </p:blipFill>
        <p:spPr>
          <a:xfrm>
            <a:off x="8400256" y="1340768"/>
            <a:ext cx="3674463" cy="4351338"/>
          </a:xfrm>
          <a:prstGeom prst="rect">
            <a:avLst/>
          </a:prstGeom>
        </p:spPr>
      </p:pic>
      <p:pic>
        <p:nvPicPr>
          <p:cNvPr id="5" name="图片 4">
            <a:extLst>
              <a:ext uri="{FF2B5EF4-FFF2-40B4-BE49-F238E27FC236}">
                <a16:creationId xmlns:a16="http://schemas.microsoft.com/office/drawing/2014/main" id="{7E2B8B39-2174-4D0B-8374-7076E074036D}"/>
              </a:ext>
            </a:extLst>
          </p:cNvPr>
          <p:cNvPicPr>
            <a:picLocks noChangeAspect="1"/>
          </p:cNvPicPr>
          <p:nvPr/>
        </p:nvPicPr>
        <p:blipFill>
          <a:blip r:embed="rId3"/>
          <a:stretch>
            <a:fillRect/>
          </a:stretch>
        </p:blipFill>
        <p:spPr>
          <a:xfrm>
            <a:off x="4471987" y="1340551"/>
            <a:ext cx="3248025" cy="1914525"/>
          </a:xfrm>
          <a:prstGeom prst="rect">
            <a:avLst/>
          </a:prstGeom>
        </p:spPr>
      </p:pic>
      <p:pic>
        <p:nvPicPr>
          <p:cNvPr id="6" name="图片 5">
            <a:extLst>
              <a:ext uri="{FF2B5EF4-FFF2-40B4-BE49-F238E27FC236}">
                <a16:creationId xmlns:a16="http://schemas.microsoft.com/office/drawing/2014/main" id="{430F3EBC-1D4B-4E59-927F-BDCEE50038A9}"/>
              </a:ext>
            </a:extLst>
          </p:cNvPr>
          <p:cNvPicPr>
            <a:picLocks noChangeAspect="1"/>
          </p:cNvPicPr>
          <p:nvPr/>
        </p:nvPicPr>
        <p:blipFill>
          <a:blip r:embed="rId4"/>
          <a:stretch>
            <a:fillRect/>
          </a:stretch>
        </p:blipFill>
        <p:spPr>
          <a:xfrm>
            <a:off x="4330301" y="3602924"/>
            <a:ext cx="3875765" cy="2586746"/>
          </a:xfrm>
          <a:prstGeom prst="rect">
            <a:avLst/>
          </a:prstGeom>
        </p:spPr>
      </p:pic>
    </p:spTree>
    <p:extLst>
      <p:ext uri="{BB962C8B-B14F-4D97-AF65-F5344CB8AC3E}">
        <p14:creationId xmlns:p14="http://schemas.microsoft.com/office/powerpoint/2010/main" val="476145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73DD327-26C9-41FE-8FAF-7034902970B7}"/>
              </a:ext>
            </a:extLst>
          </p:cNvPr>
          <p:cNvSpPr/>
          <p:nvPr/>
        </p:nvSpPr>
        <p:spPr>
          <a:xfrm>
            <a:off x="407368" y="2528900"/>
            <a:ext cx="1872208" cy="28803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User Login Configuration (2/3)</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3658" y="1260952"/>
            <a:ext cx="3968105" cy="5084372"/>
          </a:xfrm>
        </p:spPr>
        <p:txBody>
          <a:bodyPr>
            <a:normAutofit/>
          </a:bodyPr>
          <a:lstStyle/>
          <a:p>
            <a:pPr algn="just"/>
            <a:r>
              <a:rPr lang="en-US" sz="1600" b="0" dirty="0"/>
              <a:t>To get the business network for of </a:t>
            </a:r>
            <a:r>
              <a:rPr lang="en-US" sz="1600" b="0" dirty="0" err="1"/>
              <a:t>alice</a:t>
            </a:r>
            <a:r>
              <a:rPr lang="en-US" sz="1600" b="0" dirty="0"/>
              <a:t>, we can open the Composer Playground by inputting the following command in the terminal.</a:t>
            </a:r>
          </a:p>
          <a:p>
            <a:pPr algn="just"/>
            <a:r>
              <a:rPr lang="en-US" sz="1600" b="0" dirty="0">
                <a:solidFill>
                  <a:srgbClr val="FF0000"/>
                </a:solidFill>
              </a:rPr>
              <a:t>composer-playground</a:t>
            </a:r>
          </a:p>
          <a:p>
            <a:pPr algn="just"/>
            <a:r>
              <a:rPr lang="en-US" sz="1600" b="0" dirty="0"/>
              <a:t>Export the business network card in Composer Playground and store in the local system.</a:t>
            </a:r>
          </a:p>
          <a:p>
            <a:pPr algn="just"/>
            <a:r>
              <a:rPr lang="en-US" sz="1600" b="0" dirty="0"/>
              <a:t>Import the business network card by using the /wallet/import API in REST server browser. </a:t>
            </a:r>
            <a:r>
              <a:rPr lang="en-US" altLang="zh-CN" sz="1600" b="0" dirty="0"/>
              <a:t> </a:t>
            </a:r>
          </a:p>
          <a:p>
            <a:pPr algn="just"/>
            <a:r>
              <a:rPr lang="en-US" altLang="zh-CN" sz="1600" b="0" dirty="0"/>
              <a:t>Click “GET” to check whether the business network is imported. Now </a:t>
            </a:r>
            <a:r>
              <a:rPr lang="en-US" altLang="zh-CN" sz="1600" b="0" dirty="0" err="1"/>
              <a:t>alice</a:t>
            </a:r>
            <a:r>
              <a:rPr lang="en-US" altLang="zh-CN" sz="1600" b="0" dirty="0"/>
              <a:t> is  ready to login.</a:t>
            </a:r>
            <a:endParaRPr lang="en-US" sz="1600" b="0" dirty="0"/>
          </a:p>
          <a:p>
            <a:pPr algn="just"/>
            <a:endParaRPr lang="en-US" sz="1600" b="0" dirty="0">
              <a:solidFill>
                <a:srgbClr val="FF0000"/>
              </a:solidFill>
            </a:endParaRPr>
          </a:p>
          <a:p>
            <a:pPr algn="just"/>
            <a:endParaRPr lang="en-US" sz="1600" b="0" dirty="0"/>
          </a:p>
          <a:p>
            <a:pPr algn="just"/>
            <a:endParaRPr lang="en-US" sz="1600" b="0" dirty="0"/>
          </a:p>
        </p:txBody>
      </p:sp>
      <p:pic>
        <p:nvPicPr>
          <p:cNvPr id="7" name="图片 6">
            <a:extLst>
              <a:ext uri="{FF2B5EF4-FFF2-40B4-BE49-F238E27FC236}">
                <a16:creationId xmlns:a16="http://schemas.microsoft.com/office/drawing/2014/main" id="{3CD5F4EF-FFDF-4783-BF40-B68A39D04B69}"/>
              </a:ext>
            </a:extLst>
          </p:cNvPr>
          <p:cNvPicPr>
            <a:picLocks noChangeAspect="1"/>
          </p:cNvPicPr>
          <p:nvPr/>
        </p:nvPicPr>
        <p:blipFill>
          <a:blip r:embed="rId2"/>
          <a:stretch>
            <a:fillRect/>
          </a:stretch>
        </p:blipFill>
        <p:spPr>
          <a:xfrm>
            <a:off x="4375473" y="2518027"/>
            <a:ext cx="3078559" cy="3026576"/>
          </a:xfrm>
          <a:prstGeom prst="rect">
            <a:avLst/>
          </a:prstGeom>
        </p:spPr>
      </p:pic>
      <p:pic>
        <p:nvPicPr>
          <p:cNvPr id="8" name="图片 7">
            <a:extLst>
              <a:ext uri="{FF2B5EF4-FFF2-40B4-BE49-F238E27FC236}">
                <a16:creationId xmlns:a16="http://schemas.microsoft.com/office/drawing/2014/main" id="{11ACDF5B-7574-4476-BCFC-E0DFC8E731F7}"/>
              </a:ext>
            </a:extLst>
          </p:cNvPr>
          <p:cNvPicPr>
            <a:picLocks noChangeAspect="1"/>
          </p:cNvPicPr>
          <p:nvPr/>
        </p:nvPicPr>
        <p:blipFill>
          <a:blip r:embed="rId3"/>
          <a:stretch>
            <a:fillRect/>
          </a:stretch>
        </p:blipFill>
        <p:spPr>
          <a:xfrm>
            <a:off x="4085302" y="1377738"/>
            <a:ext cx="3661302" cy="1008112"/>
          </a:xfrm>
          <a:prstGeom prst="rect">
            <a:avLst/>
          </a:prstGeom>
        </p:spPr>
      </p:pic>
      <p:pic>
        <p:nvPicPr>
          <p:cNvPr id="10" name="图片 9">
            <a:extLst>
              <a:ext uri="{FF2B5EF4-FFF2-40B4-BE49-F238E27FC236}">
                <a16:creationId xmlns:a16="http://schemas.microsoft.com/office/drawing/2014/main" id="{4D4ECD98-D062-415D-A452-FFA4308A8118}"/>
              </a:ext>
            </a:extLst>
          </p:cNvPr>
          <p:cNvPicPr>
            <a:picLocks noChangeAspect="1"/>
          </p:cNvPicPr>
          <p:nvPr/>
        </p:nvPicPr>
        <p:blipFill>
          <a:blip r:embed="rId4"/>
          <a:stretch>
            <a:fillRect/>
          </a:stretch>
        </p:blipFill>
        <p:spPr>
          <a:xfrm>
            <a:off x="3997814" y="5692116"/>
            <a:ext cx="4608513" cy="906202"/>
          </a:xfrm>
          <a:prstGeom prst="rect">
            <a:avLst/>
          </a:prstGeom>
        </p:spPr>
      </p:pic>
      <p:pic>
        <p:nvPicPr>
          <p:cNvPr id="11" name="图片 10">
            <a:extLst>
              <a:ext uri="{FF2B5EF4-FFF2-40B4-BE49-F238E27FC236}">
                <a16:creationId xmlns:a16="http://schemas.microsoft.com/office/drawing/2014/main" id="{722C7A35-6753-418D-84F7-136F27806529}"/>
              </a:ext>
            </a:extLst>
          </p:cNvPr>
          <p:cNvPicPr>
            <a:picLocks noChangeAspect="1"/>
          </p:cNvPicPr>
          <p:nvPr/>
        </p:nvPicPr>
        <p:blipFill>
          <a:blip r:embed="rId5"/>
          <a:stretch>
            <a:fillRect/>
          </a:stretch>
        </p:blipFill>
        <p:spPr>
          <a:xfrm>
            <a:off x="8403192" y="1272257"/>
            <a:ext cx="3661302" cy="1545355"/>
          </a:xfrm>
          <a:prstGeom prst="rect">
            <a:avLst/>
          </a:prstGeom>
        </p:spPr>
      </p:pic>
      <p:pic>
        <p:nvPicPr>
          <p:cNvPr id="13" name="图片 12">
            <a:extLst>
              <a:ext uri="{FF2B5EF4-FFF2-40B4-BE49-F238E27FC236}">
                <a16:creationId xmlns:a16="http://schemas.microsoft.com/office/drawing/2014/main" id="{3B69D7FD-5004-4BBD-B941-DBCB429A0811}"/>
              </a:ext>
            </a:extLst>
          </p:cNvPr>
          <p:cNvPicPr>
            <a:picLocks noChangeAspect="1"/>
          </p:cNvPicPr>
          <p:nvPr/>
        </p:nvPicPr>
        <p:blipFill>
          <a:blip r:embed="rId6"/>
          <a:stretch>
            <a:fillRect/>
          </a:stretch>
        </p:blipFill>
        <p:spPr>
          <a:xfrm>
            <a:off x="8632378" y="2809466"/>
            <a:ext cx="3191167" cy="3865270"/>
          </a:xfrm>
          <a:prstGeom prst="rect">
            <a:avLst/>
          </a:prstGeom>
        </p:spPr>
      </p:pic>
    </p:spTree>
    <p:extLst>
      <p:ext uri="{BB962C8B-B14F-4D97-AF65-F5344CB8AC3E}">
        <p14:creationId xmlns:p14="http://schemas.microsoft.com/office/powerpoint/2010/main" val="906911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User Login Configuration (3/3)</a:t>
            </a:r>
          </a:p>
        </p:txBody>
      </p:sp>
      <p:pic>
        <p:nvPicPr>
          <p:cNvPr id="4" name="图片 3">
            <a:extLst>
              <a:ext uri="{FF2B5EF4-FFF2-40B4-BE49-F238E27FC236}">
                <a16:creationId xmlns:a16="http://schemas.microsoft.com/office/drawing/2014/main" id="{9DEEA7C5-8B0C-4392-888A-FCA6A5C8AE7F}"/>
              </a:ext>
            </a:extLst>
          </p:cNvPr>
          <p:cNvPicPr>
            <a:picLocks noChangeAspect="1"/>
          </p:cNvPicPr>
          <p:nvPr/>
        </p:nvPicPr>
        <p:blipFill>
          <a:blip r:embed="rId2"/>
          <a:stretch>
            <a:fillRect/>
          </a:stretch>
        </p:blipFill>
        <p:spPr>
          <a:xfrm>
            <a:off x="7248128" y="776059"/>
            <a:ext cx="3209925" cy="1924050"/>
          </a:xfrm>
          <a:prstGeom prst="rect">
            <a:avLst/>
          </a:prstGeom>
        </p:spPr>
      </p:pic>
      <p:pic>
        <p:nvPicPr>
          <p:cNvPr id="6" name="图片 5">
            <a:extLst>
              <a:ext uri="{FF2B5EF4-FFF2-40B4-BE49-F238E27FC236}">
                <a16:creationId xmlns:a16="http://schemas.microsoft.com/office/drawing/2014/main" id="{C4EE200F-28FC-4757-8C0D-EC32555EFFEC}"/>
              </a:ext>
            </a:extLst>
          </p:cNvPr>
          <p:cNvPicPr>
            <a:picLocks noChangeAspect="1"/>
          </p:cNvPicPr>
          <p:nvPr/>
        </p:nvPicPr>
        <p:blipFill>
          <a:blip r:embed="rId3"/>
          <a:stretch>
            <a:fillRect/>
          </a:stretch>
        </p:blipFill>
        <p:spPr>
          <a:xfrm>
            <a:off x="5591944" y="2854969"/>
            <a:ext cx="6378302" cy="3886399"/>
          </a:xfrm>
          <a:prstGeom prst="rect">
            <a:avLst/>
          </a:prstGeom>
        </p:spPr>
      </p:pic>
      <p:sp>
        <p:nvSpPr>
          <p:cNvPr id="14" name="内容占位符 13">
            <a:extLst>
              <a:ext uri="{FF2B5EF4-FFF2-40B4-BE49-F238E27FC236}">
                <a16:creationId xmlns:a16="http://schemas.microsoft.com/office/drawing/2014/main" id="{23CE875B-ACF8-4294-B3CA-81AC37244B38}"/>
              </a:ext>
            </a:extLst>
          </p:cNvPr>
          <p:cNvSpPr>
            <a:spLocks noGrp="1"/>
          </p:cNvSpPr>
          <p:nvPr>
            <p:ph idx="1"/>
          </p:nvPr>
        </p:nvSpPr>
        <p:spPr>
          <a:xfrm>
            <a:off x="1" y="1268416"/>
            <a:ext cx="4367808" cy="2844659"/>
          </a:xfrm>
        </p:spPr>
        <p:txBody>
          <a:bodyPr/>
          <a:lstStyle/>
          <a:p>
            <a:pPr algn="just"/>
            <a:r>
              <a:rPr lang="en-US" sz="1600" b="0" dirty="0"/>
              <a:t>Open the login .html with the web browser (e.g. Chrome).</a:t>
            </a:r>
          </a:p>
          <a:p>
            <a:pPr algn="just"/>
            <a:r>
              <a:rPr lang="en-US" sz="1600" b="0" dirty="0"/>
              <a:t>Type the business network card (e.g. </a:t>
            </a:r>
            <a:r>
              <a:rPr lang="en-US" sz="1600" b="0" dirty="0" err="1"/>
              <a:t>alice@clinical-trial-network</a:t>
            </a:r>
            <a:r>
              <a:rPr lang="en-US" sz="1600" b="0" dirty="0"/>
              <a:t>) and click “Login”. This time, the login process is succeeded and the browser navigates to the main interface of the web app.</a:t>
            </a:r>
          </a:p>
          <a:p>
            <a:endParaRPr lang="en-US" sz="1600" dirty="0"/>
          </a:p>
        </p:txBody>
      </p:sp>
    </p:spTree>
    <p:extLst>
      <p:ext uri="{BB962C8B-B14F-4D97-AF65-F5344CB8AC3E}">
        <p14:creationId xmlns:p14="http://schemas.microsoft.com/office/powerpoint/2010/main" val="2503111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User Login</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3659" y="1260952"/>
            <a:ext cx="3126604" cy="4351338"/>
          </a:xfrm>
        </p:spPr>
        <p:txBody>
          <a:bodyPr>
            <a:normAutofit/>
          </a:bodyPr>
          <a:lstStyle/>
          <a:p>
            <a:pPr algn="just"/>
            <a:r>
              <a:rPr lang="en-US" sz="1800" b="0" dirty="0"/>
              <a:t>Open the login.html with the web browser (e.g., Chrome).</a:t>
            </a:r>
          </a:p>
          <a:p>
            <a:pPr algn="just"/>
            <a:r>
              <a:rPr lang="en-US" sz="1800" b="0" dirty="0"/>
              <a:t>Business network cards are issued by the Fabric CA for authenticated users who can access the resources in the blockchain.</a:t>
            </a:r>
          </a:p>
          <a:p>
            <a:pPr algn="just"/>
            <a:r>
              <a:rPr lang="en-US" sz="1800" b="0" dirty="0"/>
              <a:t>The user inputs the name of the business network card in order to connect with the blockchain network.</a:t>
            </a:r>
          </a:p>
          <a:p>
            <a:pPr algn="just"/>
            <a:endParaRPr lang="en-US" sz="1800" b="0" dirty="0"/>
          </a:p>
        </p:txBody>
      </p:sp>
      <p:pic>
        <p:nvPicPr>
          <p:cNvPr id="5" name="图片 4">
            <a:extLst>
              <a:ext uri="{FF2B5EF4-FFF2-40B4-BE49-F238E27FC236}">
                <a16:creationId xmlns:a16="http://schemas.microsoft.com/office/drawing/2014/main" id="{992E2052-7618-4CFF-A8C0-DC4C4E635118}"/>
              </a:ext>
            </a:extLst>
          </p:cNvPr>
          <p:cNvPicPr>
            <a:picLocks noChangeAspect="1"/>
          </p:cNvPicPr>
          <p:nvPr/>
        </p:nvPicPr>
        <p:blipFill>
          <a:blip r:embed="rId2"/>
          <a:stretch>
            <a:fillRect/>
          </a:stretch>
        </p:blipFill>
        <p:spPr>
          <a:xfrm>
            <a:off x="6151021" y="3922267"/>
            <a:ext cx="4095750" cy="2352675"/>
          </a:xfrm>
          <a:prstGeom prst="rect">
            <a:avLst/>
          </a:prstGeom>
        </p:spPr>
      </p:pic>
      <p:pic>
        <p:nvPicPr>
          <p:cNvPr id="6" name="图片 5">
            <a:extLst>
              <a:ext uri="{FF2B5EF4-FFF2-40B4-BE49-F238E27FC236}">
                <a16:creationId xmlns:a16="http://schemas.microsoft.com/office/drawing/2014/main" id="{0629F61F-DEC5-4220-916E-D01216ECD51A}"/>
              </a:ext>
            </a:extLst>
          </p:cNvPr>
          <p:cNvPicPr>
            <a:picLocks noChangeAspect="1"/>
          </p:cNvPicPr>
          <p:nvPr/>
        </p:nvPicPr>
        <p:blipFill>
          <a:blip r:embed="rId3"/>
          <a:stretch>
            <a:fillRect/>
          </a:stretch>
        </p:blipFill>
        <p:spPr>
          <a:xfrm>
            <a:off x="6151021" y="1260952"/>
            <a:ext cx="3985708" cy="2352675"/>
          </a:xfrm>
          <a:prstGeom prst="rect">
            <a:avLst/>
          </a:prstGeom>
        </p:spPr>
      </p:pic>
      <p:sp>
        <p:nvSpPr>
          <p:cNvPr id="7" name="文本框 6">
            <a:extLst>
              <a:ext uri="{FF2B5EF4-FFF2-40B4-BE49-F238E27FC236}">
                <a16:creationId xmlns:a16="http://schemas.microsoft.com/office/drawing/2014/main" id="{1D46341F-1E8E-49F6-A6E8-02A5C8B24793}"/>
              </a:ext>
            </a:extLst>
          </p:cNvPr>
          <p:cNvSpPr txBox="1"/>
          <p:nvPr/>
        </p:nvSpPr>
        <p:spPr>
          <a:xfrm>
            <a:off x="7531807" y="6402814"/>
            <a:ext cx="1224136"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Login.html</a:t>
            </a:r>
          </a:p>
        </p:txBody>
      </p:sp>
    </p:spTree>
    <p:extLst>
      <p:ext uri="{BB962C8B-B14F-4D97-AF65-F5344CB8AC3E}">
        <p14:creationId xmlns:p14="http://schemas.microsoft.com/office/powerpoint/2010/main" val="215483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User Profile Management</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0" y="1253331"/>
            <a:ext cx="3126604" cy="4351338"/>
          </a:xfrm>
        </p:spPr>
        <p:txBody>
          <a:bodyPr>
            <a:normAutofit/>
          </a:bodyPr>
          <a:lstStyle/>
          <a:p>
            <a:pPr algn="just"/>
            <a:r>
              <a:rPr lang="en-US" sz="1800" b="0" dirty="0"/>
              <a:t>The admin can manage user profiles. For example, the admin can create or delete the user profile. </a:t>
            </a:r>
          </a:p>
        </p:txBody>
      </p:sp>
      <p:pic>
        <p:nvPicPr>
          <p:cNvPr id="4" name="图片 3">
            <a:extLst>
              <a:ext uri="{FF2B5EF4-FFF2-40B4-BE49-F238E27FC236}">
                <a16:creationId xmlns:a16="http://schemas.microsoft.com/office/drawing/2014/main" id="{04D7EAFB-AE9F-4918-92AE-AA5CAEC7A3CB}"/>
              </a:ext>
            </a:extLst>
          </p:cNvPr>
          <p:cNvPicPr>
            <a:picLocks noChangeAspect="1"/>
          </p:cNvPicPr>
          <p:nvPr/>
        </p:nvPicPr>
        <p:blipFill>
          <a:blip r:embed="rId2"/>
          <a:stretch>
            <a:fillRect/>
          </a:stretch>
        </p:blipFill>
        <p:spPr>
          <a:xfrm>
            <a:off x="4312586" y="1690689"/>
            <a:ext cx="7829224" cy="4178412"/>
          </a:xfrm>
          <a:prstGeom prst="rect">
            <a:avLst/>
          </a:prstGeom>
        </p:spPr>
      </p:pic>
      <p:sp>
        <p:nvSpPr>
          <p:cNvPr id="5" name="文本框 4">
            <a:extLst>
              <a:ext uri="{FF2B5EF4-FFF2-40B4-BE49-F238E27FC236}">
                <a16:creationId xmlns:a16="http://schemas.microsoft.com/office/drawing/2014/main" id="{50156116-6FBF-4B97-B063-0492DEEA2698}"/>
              </a:ext>
            </a:extLst>
          </p:cNvPr>
          <p:cNvSpPr txBox="1"/>
          <p:nvPr/>
        </p:nvSpPr>
        <p:spPr>
          <a:xfrm>
            <a:off x="7968208" y="6065714"/>
            <a:ext cx="1224136"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Admin </a:t>
            </a:r>
            <a:r>
              <a:rPr lang="en-US" altLang="zh-CN" sz="1600" dirty="0">
                <a:solidFill>
                  <a:schemeClr val="accent2">
                    <a:lumMod val="75000"/>
                  </a:schemeClr>
                </a:solidFill>
                <a:latin typeface="Times New Roman" panose="02020603050405020304" pitchFamily="18" charset="0"/>
                <a:cs typeface="Times New Roman" panose="02020603050405020304" pitchFamily="18" charset="0"/>
              </a:rPr>
              <a:t>view</a:t>
            </a:r>
            <a:endParaRPr 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549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E33BB-E415-4A53-8B5B-E877F496EE51}"/>
              </a:ext>
            </a:extLst>
          </p:cNvPr>
          <p:cNvSpPr>
            <a:spLocks noGrp="1"/>
          </p:cNvSpPr>
          <p:nvPr>
            <p:ph type="title"/>
          </p:nvPr>
        </p:nvSpPr>
        <p:spPr/>
        <p:txBody>
          <a:bodyPr/>
          <a:lstStyle/>
          <a:p>
            <a:r>
              <a:rPr lang="en-US" sz="2800" b="0" dirty="0">
                <a:effectLst>
                  <a:outerShdw blurRad="38100" dist="38100" dir="2700000" algn="tl">
                    <a:srgbClr val="000000">
                      <a:alpha val="43137"/>
                    </a:srgbClr>
                  </a:outerShdw>
                </a:effectLst>
              </a:rPr>
              <a:t>Composer BNA Structure</a:t>
            </a:r>
          </a:p>
        </p:txBody>
      </p:sp>
      <p:sp>
        <p:nvSpPr>
          <p:cNvPr id="3" name="内容占位符 2">
            <a:extLst>
              <a:ext uri="{FF2B5EF4-FFF2-40B4-BE49-F238E27FC236}">
                <a16:creationId xmlns:a16="http://schemas.microsoft.com/office/drawing/2014/main" id="{51E65215-9CAC-4411-84C3-5E42D0254821}"/>
              </a:ext>
            </a:extLst>
          </p:cNvPr>
          <p:cNvSpPr>
            <a:spLocks noGrp="1"/>
          </p:cNvSpPr>
          <p:nvPr>
            <p:ph idx="1"/>
          </p:nvPr>
        </p:nvSpPr>
        <p:spPr>
          <a:xfrm>
            <a:off x="0" y="1268760"/>
            <a:ext cx="5076056" cy="5112915"/>
          </a:xfrm>
        </p:spPr>
        <p:txBody>
          <a:bodyPr/>
          <a:lstStyle/>
          <a:p>
            <a:pPr algn="just"/>
            <a:r>
              <a:rPr lang="en-US" sz="1600" b="0" dirty="0"/>
              <a:t>Composer allows us to package a few different files and generate an archive which can then be deployed onto a Fabric network. To generate this archive, we need:</a:t>
            </a:r>
          </a:p>
          <a:p>
            <a:pPr algn="just"/>
            <a:r>
              <a:rPr lang="en-US" sz="1600" b="0" dirty="0"/>
              <a:t>Model — A definition of the resources present in the network. These resources include Assets, Participants, and Transactions. </a:t>
            </a:r>
          </a:p>
          <a:p>
            <a:pPr algn="just"/>
            <a:r>
              <a:rPr lang="en-US" sz="1600" b="0" dirty="0"/>
              <a:t>Script File— Logic for the transaction functions</a:t>
            </a:r>
          </a:p>
          <a:p>
            <a:pPr algn="just"/>
            <a:r>
              <a:rPr lang="en-US" sz="1600" b="0" dirty="0"/>
              <a:t>Access Control — Contain various rules which define the rights of different participants in the network. This includes, but is not limited to, defining what Assets the Participants can control.</a:t>
            </a:r>
          </a:p>
          <a:p>
            <a:pPr algn="just"/>
            <a:r>
              <a:rPr lang="en-US" sz="1600" b="0" dirty="0"/>
              <a:t>Query File (optional) — A set of queries which can be run on the network. These can be thought of as similar to SQL queries. </a:t>
            </a:r>
          </a:p>
        </p:txBody>
      </p:sp>
      <p:pic>
        <p:nvPicPr>
          <p:cNvPr id="4" name="图片 3">
            <a:extLst>
              <a:ext uri="{FF2B5EF4-FFF2-40B4-BE49-F238E27FC236}">
                <a16:creationId xmlns:a16="http://schemas.microsoft.com/office/drawing/2014/main" id="{D4EC6CE4-985C-4159-B53C-DD5BD7470418}"/>
              </a:ext>
            </a:extLst>
          </p:cNvPr>
          <p:cNvPicPr>
            <a:picLocks noChangeAspect="1"/>
          </p:cNvPicPr>
          <p:nvPr/>
        </p:nvPicPr>
        <p:blipFill>
          <a:blip r:embed="rId2"/>
          <a:stretch>
            <a:fillRect/>
          </a:stretch>
        </p:blipFill>
        <p:spPr>
          <a:xfrm>
            <a:off x="5267908" y="1952836"/>
            <a:ext cx="6662149" cy="3420380"/>
          </a:xfrm>
          <a:prstGeom prst="rect">
            <a:avLst/>
          </a:prstGeom>
        </p:spPr>
      </p:pic>
    </p:spTree>
    <p:extLst>
      <p:ext uri="{BB962C8B-B14F-4D97-AF65-F5344CB8AC3E}">
        <p14:creationId xmlns:p14="http://schemas.microsoft.com/office/powerpoint/2010/main" val="307433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85AED-E2E3-48F9-AD0C-F60ADE21D512}"/>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User Identity Management</a:t>
            </a:r>
          </a:p>
        </p:txBody>
      </p:sp>
      <p:sp>
        <p:nvSpPr>
          <p:cNvPr id="3" name="内容占位符 2">
            <a:extLst>
              <a:ext uri="{FF2B5EF4-FFF2-40B4-BE49-F238E27FC236}">
                <a16:creationId xmlns:a16="http://schemas.microsoft.com/office/drawing/2014/main" id="{2EEFB6B5-6B20-4D38-90D1-679CFC184D8D}"/>
              </a:ext>
            </a:extLst>
          </p:cNvPr>
          <p:cNvSpPr>
            <a:spLocks noGrp="1"/>
          </p:cNvSpPr>
          <p:nvPr>
            <p:ph idx="1"/>
          </p:nvPr>
        </p:nvSpPr>
        <p:spPr>
          <a:xfrm>
            <a:off x="1749" y="1253331"/>
            <a:ext cx="3621833" cy="4351338"/>
          </a:xfrm>
        </p:spPr>
        <p:txBody>
          <a:bodyPr>
            <a:normAutofit/>
          </a:bodyPr>
          <a:lstStyle/>
          <a:p>
            <a:pPr algn="just"/>
            <a:r>
              <a:rPr lang="en-US" sz="1800" b="0" dirty="0"/>
              <a:t>The admin can manage the identities for participants. The admin can issue or revoke the identity for a specified user.</a:t>
            </a:r>
          </a:p>
          <a:p>
            <a:pPr algn="just"/>
            <a:r>
              <a:rPr lang="en-US" sz="1800" b="0" dirty="0"/>
              <a:t>The issued identity is a credential file which is stored in the local storage. </a:t>
            </a:r>
          </a:p>
        </p:txBody>
      </p:sp>
      <p:pic>
        <p:nvPicPr>
          <p:cNvPr id="4" name="图片 3">
            <a:extLst>
              <a:ext uri="{FF2B5EF4-FFF2-40B4-BE49-F238E27FC236}">
                <a16:creationId xmlns:a16="http://schemas.microsoft.com/office/drawing/2014/main" id="{98753608-3117-4C21-926B-8B4C54756CAD}"/>
              </a:ext>
            </a:extLst>
          </p:cNvPr>
          <p:cNvPicPr>
            <a:picLocks noChangeAspect="1"/>
          </p:cNvPicPr>
          <p:nvPr/>
        </p:nvPicPr>
        <p:blipFill>
          <a:blip r:embed="rId2"/>
          <a:stretch>
            <a:fillRect/>
          </a:stretch>
        </p:blipFill>
        <p:spPr>
          <a:xfrm>
            <a:off x="4671526" y="1236933"/>
            <a:ext cx="7520473" cy="3405668"/>
          </a:xfrm>
          <a:prstGeom prst="rect">
            <a:avLst/>
          </a:prstGeom>
        </p:spPr>
      </p:pic>
      <p:pic>
        <p:nvPicPr>
          <p:cNvPr id="5" name="图片 4">
            <a:extLst>
              <a:ext uri="{FF2B5EF4-FFF2-40B4-BE49-F238E27FC236}">
                <a16:creationId xmlns:a16="http://schemas.microsoft.com/office/drawing/2014/main" id="{B5B36E90-A4E5-45BC-9FB9-8D0EB569DB75}"/>
              </a:ext>
            </a:extLst>
          </p:cNvPr>
          <p:cNvPicPr>
            <a:picLocks noChangeAspect="1"/>
          </p:cNvPicPr>
          <p:nvPr/>
        </p:nvPicPr>
        <p:blipFill>
          <a:blip r:embed="rId3"/>
          <a:stretch>
            <a:fillRect/>
          </a:stretch>
        </p:blipFill>
        <p:spPr>
          <a:xfrm>
            <a:off x="5052723" y="4730798"/>
            <a:ext cx="3034834" cy="2136080"/>
          </a:xfrm>
          <a:prstGeom prst="rect">
            <a:avLst/>
          </a:prstGeom>
        </p:spPr>
      </p:pic>
      <p:pic>
        <p:nvPicPr>
          <p:cNvPr id="6" name="图片 5">
            <a:extLst>
              <a:ext uri="{FF2B5EF4-FFF2-40B4-BE49-F238E27FC236}">
                <a16:creationId xmlns:a16="http://schemas.microsoft.com/office/drawing/2014/main" id="{11B635B1-825A-4B8A-9FFC-DAFABB65475F}"/>
              </a:ext>
            </a:extLst>
          </p:cNvPr>
          <p:cNvPicPr>
            <a:picLocks noChangeAspect="1"/>
          </p:cNvPicPr>
          <p:nvPr/>
        </p:nvPicPr>
        <p:blipFill>
          <a:blip r:embed="rId4"/>
          <a:stretch>
            <a:fillRect/>
          </a:stretch>
        </p:blipFill>
        <p:spPr>
          <a:xfrm>
            <a:off x="8431763" y="4875360"/>
            <a:ext cx="3623388" cy="1874167"/>
          </a:xfrm>
          <a:prstGeom prst="rect">
            <a:avLst/>
          </a:prstGeom>
        </p:spPr>
      </p:pic>
      <p:pic>
        <p:nvPicPr>
          <p:cNvPr id="8" name="图片 7">
            <a:extLst>
              <a:ext uri="{FF2B5EF4-FFF2-40B4-BE49-F238E27FC236}">
                <a16:creationId xmlns:a16="http://schemas.microsoft.com/office/drawing/2014/main" id="{887AEB4C-41D3-445F-9A29-A08E22AEBEB1}"/>
              </a:ext>
            </a:extLst>
          </p:cNvPr>
          <p:cNvPicPr>
            <a:picLocks noChangeAspect="1"/>
          </p:cNvPicPr>
          <p:nvPr/>
        </p:nvPicPr>
        <p:blipFill>
          <a:blip r:embed="rId5"/>
          <a:stretch>
            <a:fillRect/>
          </a:stretch>
        </p:blipFill>
        <p:spPr>
          <a:xfrm>
            <a:off x="877590" y="4185084"/>
            <a:ext cx="3621833" cy="2070744"/>
          </a:xfrm>
          <a:prstGeom prst="rect">
            <a:avLst/>
          </a:prstGeom>
        </p:spPr>
      </p:pic>
      <p:sp>
        <p:nvSpPr>
          <p:cNvPr id="9" name="文本框 8">
            <a:extLst>
              <a:ext uri="{FF2B5EF4-FFF2-40B4-BE49-F238E27FC236}">
                <a16:creationId xmlns:a16="http://schemas.microsoft.com/office/drawing/2014/main" id="{3B76DCF7-17A7-4324-BDAF-AB46EEEF50EC}"/>
              </a:ext>
            </a:extLst>
          </p:cNvPr>
          <p:cNvSpPr txBox="1"/>
          <p:nvPr/>
        </p:nvSpPr>
        <p:spPr>
          <a:xfrm>
            <a:off x="3424727" y="6497546"/>
            <a:ext cx="1447137"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Admin </a:t>
            </a:r>
            <a:r>
              <a:rPr lang="en-US" altLang="zh-CN" sz="1600" dirty="0">
                <a:solidFill>
                  <a:schemeClr val="accent2">
                    <a:lumMod val="75000"/>
                  </a:schemeClr>
                </a:solidFill>
                <a:latin typeface="Times New Roman" panose="02020603050405020304" pitchFamily="18" charset="0"/>
                <a:cs typeface="Times New Roman" panose="02020603050405020304" pitchFamily="18" charset="0"/>
              </a:rPr>
              <a:t>view</a:t>
            </a:r>
            <a:endParaRPr 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8684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85AED-E2E3-48F9-AD0C-F60ADE21D512}"/>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Wallet Management</a:t>
            </a:r>
          </a:p>
        </p:txBody>
      </p:sp>
      <p:sp>
        <p:nvSpPr>
          <p:cNvPr id="3" name="内容占位符 2">
            <a:extLst>
              <a:ext uri="{FF2B5EF4-FFF2-40B4-BE49-F238E27FC236}">
                <a16:creationId xmlns:a16="http://schemas.microsoft.com/office/drawing/2014/main" id="{2EEFB6B5-6B20-4D38-90D1-679CFC184D8D}"/>
              </a:ext>
            </a:extLst>
          </p:cNvPr>
          <p:cNvSpPr>
            <a:spLocks noGrp="1"/>
          </p:cNvSpPr>
          <p:nvPr>
            <p:ph idx="1"/>
          </p:nvPr>
        </p:nvSpPr>
        <p:spPr>
          <a:xfrm>
            <a:off x="0" y="1253331"/>
            <a:ext cx="3621833" cy="4351338"/>
          </a:xfrm>
        </p:spPr>
        <p:txBody>
          <a:bodyPr>
            <a:normAutofit/>
          </a:bodyPr>
          <a:lstStyle/>
          <a:p>
            <a:pPr algn="just"/>
            <a:r>
              <a:rPr lang="en-US" sz="1800" b="0" dirty="0"/>
              <a:t>The admin can manage the wallet which holds the identity card for every user. The admin can import or delete the identity card in the wallet. Wallet dashboard represents the identity info that is enrolled in the blockchain network. The default value represents the current identity that can interact with the blockchain network.</a:t>
            </a:r>
          </a:p>
        </p:txBody>
      </p:sp>
      <p:pic>
        <p:nvPicPr>
          <p:cNvPr id="6" name="图片 5">
            <a:extLst>
              <a:ext uri="{FF2B5EF4-FFF2-40B4-BE49-F238E27FC236}">
                <a16:creationId xmlns:a16="http://schemas.microsoft.com/office/drawing/2014/main" id="{7F0B4E5F-F971-4720-B0C5-9C009C841A0B}"/>
              </a:ext>
            </a:extLst>
          </p:cNvPr>
          <p:cNvPicPr>
            <a:picLocks noChangeAspect="1"/>
          </p:cNvPicPr>
          <p:nvPr/>
        </p:nvPicPr>
        <p:blipFill>
          <a:blip r:embed="rId2"/>
          <a:stretch>
            <a:fillRect/>
          </a:stretch>
        </p:blipFill>
        <p:spPr>
          <a:xfrm>
            <a:off x="5010539" y="1200789"/>
            <a:ext cx="7070232" cy="3049570"/>
          </a:xfrm>
          <a:prstGeom prst="rect">
            <a:avLst/>
          </a:prstGeom>
        </p:spPr>
      </p:pic>
      <p:pic>
        <p:nvPicPr>
          <p:cNvPr id="7" name="图片 6">
            <a:extLst>
              <a:ext uri="{FF2B5EF4-FFF2-40B4-BE49-F238E27FC236}">
                <a16:creationId xmlns:a16="http://schemas.microsoft.com/office/drawing/2014/main" id="{DC87EB92-9877-4638-8AAF-26088330988A}"/>
              </a:ext>
            </a:extLst>
          </p:cNvPr>
          <p:cNvPicPr>
            <a:picLocks noChangeAspect="1"/>
          </p:cNvPicPr>
          <p:nvPr/>
        </p:nvPicPr>
        <p:blipFill>
          <a:blip r:embed="rId3"/>
          <a:stretch>
            <a:fillRect/>
          </a:stretch>
        </p:blipFill>
        <p:spPr>
          <a:xfrm>
            <a:off x="5010539" y="4535605"/>
            <a:ext cx="3349594" cy="1461641"/>
          </a:xfrm>
          <a:prstGeom prst="rect">
            <a:avLst/>
          </a:prstGeom>
        </p:spPr>
      </p:pic>
      <p:pic>
        <p:nvPicPr>
          <p:cNvPr id="8" name="图片 7">
            <a:extLst>
              <a:ext uri="{FF2B5EF4-FFF2-40B4-BE49-F238E27FC236}">
                <a16:creationId xmlns:a16="http://schemas.microsoft.com/office/drawing/2014/main" id="{66488893-3FFF-4F7A-81C5-5773003DEEFA}"/>
              </a:ext>
            </a:extLst>
          </p:cNvPr>
          <p:cNvPicPr>
            <a:picLocks noChangeAspect="1"/>
          </p:cNvPicPr>
          <p:nvPr/>
        </p:nvPicPr>
        <p:blipFill>
          <a:blip r:embed="rId4"/>
          <a:stretch>
            <a:fillRect/>
          </a:stretch>
        </p:blipFill>
        <p:spPr>
          <a:xfrm>
            <a:off x="8731177" y="4460675"/>
            <a:ext cx="3349594" cy="1789602"/>
          </a:xfrm>
          <a:prstGeom prst="rect">
            <a:avLst/>
          </a:prstGeom>
        </p:spPr>
      </p:pic>
      <p:sp>
        <p:nvSpPr>
          <p:cNvPr id="9" name="文本框 8">
            <a:extLst>
              <a:ext uri="{FF2B5EF4-FFF2-40B4-BE49-F238E27FC236}">
                <a16:creationId xmlns:a16="http://schemas.microsoft.com/office/drawing/2014/main" id="{7AD757B2-9782-4760-BF78-A436A5F78AF4}"/>
              </a:ext>
            </a:extLst>
          </p:cNvPr>
          <p:cNvSpPr txBox="1"/>
          <p:nvPr/>
        </p:nvSpPr>
        <p:spPr>
          <a:xfrm>
            <a:off x="7904649" y="6291316"/>
            <a:ext cx="1282012"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Admin </a:t>
            </a:r>
            <a:r>
              <a:rPr lang="en-US" altLang="zh-CN" sz="1600" dirty="0">
                <a:solidFill>
                  <a:schemeClr val="accent2">
                    <a:lumMod val="75000"/>
                  </a:schemeClr>
                </a:solidFill>
                <a:latin typeface="Times New Roman" panose="02020603050405020304" pitchFamily="18" charset="0"/>
                <a:cs typeface="Times New Roman" panose="02020603050405020304" pitchFamily="18" charset="0"/>
              </a:rPr>
              <a:t>view</a:t>
            </a:r>
            <a:endParaRPr lang="en-US" sz="16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3445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Subject Profile Management</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0" y="1253331"/>
            <a:ext cx="3126604" cy="4351338"/>
          </a:xfrm>
        </p:spPr>
        <p:txBody>
          <a:bodyPr>
            <a:normAutofit/>
          </a:bodyPr>
          <a:lstStyle/>
          <a:p>
            <a:pPr algn="just"/>
            <a:r>
              <a:rPr lang="en-US" sz="1800" b="0" dirty="0"/>
              <a:t>PI and CRC can manage subject profiles. For example, they can create, update and delete the subject.</a:t>
            </a:r>
          </a:p>
          <a:p>
            <a:pPr algn="just"/>
            <a:r>
              <a:rPr lang="en-US" sz="1800" b="0" dirty="0"/>
              <a:t>CRA can view the subject profiles</a:t>
            </a:r>
          </a:p>
        </p:txBody>
      </p:sp>
      <p:pic>
        <p:nvPicPr>
          <p:cNvPr id="6" name="图片 5">
            <a:extLst>
              <a:ext uri="{FF2B5EF4-FFF2-40B4-BE49-F238E27FC236}">
                <a16:creationId xmlns:a16="http://schemas.microsoft.com/office/drawing/2014/main" id="{D2313D10-485F-4DA6-B884-84AC9E4EF69D}"/>
              </a:ext>
            </a:extLst>
          </p:cNvPr>
          <p:cNvPicPr>
            <a:picLocks noChangeAspect="1"/>
          </p:cNvPicPr>
          <p:nvPr/>
        </p:nvPicPr>
        <p:blipFill>
          <a:blip r:embed="rId2"/>
          <a:stretch>
            <a:fillRect/>
          </a:stretch>
        </p:blipFill>
        <p:spPr>
          <a:xfrm>
            <a:off x="4334340" y="1692908"/>
            <a:ext cx="7621610" cy="2677125"/>
          </a:xfrm>
          <a:prstGeom prst="rect">
            <a:avLst/>
          </a:prstGeom>
        </p:spPr>
      </p:pic>
      <p:sp>
        <p:nvSpPr>
          <p:cNvPr id="8" name="文本框 7">
            <a:extLst>
              <a:ext uri="{FF2B5EF4-FFF2-40B4-BE49-F238E27FC236}">
                <a16:creationId xmlns:a16="http://schemas.microsoft.com/office/drawing/2014/main" id="{157C663F-6EA0-4B47-9745-B26CB1D120CE}"/>
              </a:ext>
            </a:extLst>
          </p:cNvPr>
          <p:cNvSpPr txBox="1"/>
          <p:nvPr/>
        </p:nvSpPr>
        <p:spPr>
          <a:xfrm>
            <a:off x="7536160" y="4599643"/>
            <a:ext cx="1785032"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PI/CRC/CRA View</a:t>
            </a:r>
          </a:p>
        </p:txBody>
      </p:sp>
    </p:spTree>
    <p:extLst>
      <p:ext uri="{BB962C8B-B14F-4D97-AF65-F5344CB8AC3E}">
        <p14:creationId xmlns:p14="http://schemas.microsoft.com/office/powerpoint/2010/main" val="2327595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Pillbox Data Management</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0" y="1253331"/>
            <a:ext cx="3126604" cy="4351338"/>
          </a:xfrm>
        </p:spPr>
        <p:txBody>
          <a:bodyPr>
            <a:normAutofit/>
          </a:bodyPr>
          <a:lstStyle/>
          <a:p>
            <a:pPr algn="just"/>
            <a:r>
              <a:rPr lang="en-US" sz="1800" b="0" dirty="0"/>
              <a:t>PI and CRC can manage device pillbox profiles. For example, they can create, update and delete the pillbox.</a:t>
            </a:r>
          </a:p>
          <a:p>
            <a:pPr algn="just"/>
            <a:r>
              <a:rPr lang="en-US" sz="1800" b="0" dirty="0"/>
              <a:t>The pillbox can only access and view its own data profile.</a:t>
            </a:r>
          </a:p>
        </p:txBody>
      </p:sp>
      <p:pic>
        <p:nvPicPr>
          <p:cNvPr id="4" name="图片 3">
            <a:extLst>
              <a:ext uri="{FF2B5EF4-FFF2-40B4-BE49-F238E27FC236}">
                <a16:creationId xmlns:a16="http://schemas.microsoft.com/office/drawing/2014/main" id="{CB9C8CAC-012E-4405-A324-2B7E8D4A21EF}"/>
              </a:ext>
            </a:extLst>
          </p:cNvPr>
          <p:cNvPicPr>
            <a:picLocks noChangeAspect="1"/>
          </p:cNvPicPr>
          <p:nvPr/>
        </p:nvPicPr>
        <p:blipFill>
          <a:blip r:embed="rId2"/>
          <a:stretch>
            <a:fillRect/>
          </a:stretch>
        </p:blipFill>
        <p:spPr>
          <a:xfrm>
            <a:off x="4130153" y="1247726"/>
            <a:ext cx="7841330" cy="2836923"/>
          </a:xfrm>
          <a:prstGeom prst="rect">
            <a:avLst/>
          </a:prstGeom>
        </p:spPr>
      </p:pic>
      <p:sp>
        <p:nvSpPr>
          <p:cNvPr id="8" name="文本框 7">
            <a:extLst>
              <a:ext uri="{FF2B5EF4-FFF2-40B4-BE49-F238E27FC236}">
                <a16:creationId xmlns:a16="http://schemas.microsoft.com/office/drawing/2014/main" id="{5DEA80AB-18A5-4605-A82F-00F1DA82B096}"/>
              </a:ext>
            </a:extLst>
          </p:cNvPr>
          <p:cNvSpPr txBox="1"/>
          <p:nvPr/>
        </p:nvSpPr>
        <p:spPr>
          <a:xfrm>
            <a:off x="7347729" y="4084649"/>
            <a:ext cx="1406178"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PI/CRC View</a:t>
            </a:r>
          </a:p>
        </p:txBody>
      </p:sp>
      <p:pic>
        <p:nvPicPr>
          <p:cNvPr id="5" name="图片 4">
            <a:extLst>
              <a:ext uri="{FF2B5EF4-FFF2-40B4-BE49-F238E27FC236}">
                <a16:creationId xmlns:a16="http://schemas.microsoft.com/office/drawing/2014/main" id="{DCAD5CD2-034D-4606-B246-8E15D130BA40}"/>
              </a:ext>
            </a:extLst>
          </p:cNvPr>
          <p:cNvPicPr>
            <a:picLocks noChangeAspect="1"/>
          </p:cNvPicPr>
          <p:nvPr/>
        </p:nvPicPr>
        <p:blipFill>
          <a:blip r:embed="rId3"/>
          <a:stretch>
            <a:fillRect/>
          </a:stretch>
        </p:blipFill>
        <p:spPr>
          <a:xfrm>
            <a:off x="4242297" y="4453981"/>
            <a:ext cx="7617041" cy="1741038"/>
          </a:xfrm>
          <a:prstGeom prst="rect">
            <a:avLst/>
          </a:prstGeom>
        </p:spPr>
      </p:pic>
      <p:sp>
        <p:nvSpPr>
          <p:cNvPr id="9" name="文本框 8">
            <a:extLst>
              <a:ext uri="{FF2B5EF4-FFF2-40B4-BE49-F238E27FC236}">
                <a16:creationId xmlns:a16="http://schemas.microsoft.com/office/drawing/2014/main" id="{D8DAC3AC-B051-4EDE-B1B9-F73A92A1C026}"/>
              </a:ext>
            </a:extLst>
          </p:cNvPr>
          <p:cNvSpPr txBox="1"/>
          <p:nvPr/>
        </p:nvSpPr>
        <p:spPr>
          <a:xfrm>
            <a:off x="7421071" y="6200991"/>
            <a:ext cx="1325754"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Pillbox View</a:t>
            </a:r>
          </a:p>
        </p:txBody>
      </p:sp>
    </p:spTree>
    <p:extLst>
      <p:ext uri="{BB962C8B-B14F-4D97-AF65-F5344CB8AC3E}">
        <p14:creationId xmlns:p14="http://schemas.microsoft.com/office/powerpoint/2010/main" val="4269958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eCRF Pillbox Data Management</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0" y="1253331"/>
            <a:ext cx="3126604" cy="4351338"/>
          </a:xfrm>
        </p:spPr>
        <p:txBody>
          <a:bodyPr>
            <a:normAutofit/>
          </a:bodyPr>
          <a:lstStyle/>
          <a:p>
            <a:pPr algn="just"/>
            <a:r>
              <a:rPr lang="en-US" sz="1800" b="0" dirty="0"/>
              <a:t>Pillbox can generate eCRF pillbox data.</a:t>
            </a:r>
          </a:p>
          <a:p>
            <a:pPr algn="just"/>
            <a:r>
              <a:rPr lang="en-US" sz="1800" b="0" dirty="0"/>
              <a:t>PI/CRC can view the generated eCRF pillbox data.</a:t>
            </a:r>
          </a:p>
        </p:txBody>
      </p:sp>
      <p:pic>
        <p:nvPicPr>
          <p:cNvPr id="4" name="图片 3">
            <a:extLst>
              <a:ext uri="{FF2B5EF4-FFF2-40B4-BE49-F238E27FC236}">
                <a16:creationId xmlns:a16="http://schemas.microsoft.com/office/drawing/2014/main" id="{20790697-F8AD-4624-82DF-F70CBC14BFCC}"/>
              </a:ext>
            </a:extLst>
          </p:cNvPr>
          <p:cNvPicPr>
            <a:picLocks noChangeAspect="1"/>
          </p:cNvPicPr>
          <p:nvPr/>
        </p:nvPicPr>
        <p:blipFill>
          <a:blip r:embed="rId2"/>
          <a:stretch>
            <a:fillRect/>
          </a:stretch>
        </p:blipFill>
        <p:spPr>
          <a:xfrm>
            <a:off x="3964804" y="1690688"/>
            <a:ext cx="8043169" cy="1807077"/>
          </a:xfrm>
          <a:prstGeom prst="rect">
            <a:avLst/>
          </a:prstGeom>
        </p:spPr>
      </p:pic>
      <p:pic>
        <p:nvPicPr>
          <p:cNvPr id="8" name="图片 7">
            <a:extLst>
              <a:ext uri="{FF2B5EF4-FFF2-40B4-BE49-F238E27FC236}">
                <a16:creationId xmlns:a16="http://schemas.microsoft.com/office/drawing/2014/main" id="{CB081EDD-8624-4655-A9A8-9D1D1739B7AB}"/>
              </a:ext>
            </a:extLst>
          </p:cNvPr>
          <p:cNvPicPr>
            <a:picLocks noChangeAspect="1"/>
          </p:cNvPicPr>
          <p:nvPr/>
        </p:nvPicPr>
        <p:blipFill>
          <a:blip r:embed="rId3"/>
          <a:stretch>
            <a:fillRect/>
          </a:stretch>
        </p:blipFill>
        <p:spPr>
          <a:xfrm>
            <a:off x="6694914" y="3547365"/>
            <a:ext cx="2884886" cy="3105905"/>
          </a:xfrm>
          <a:prstGeom prst="rect">
            <a:avLst/>
          </a:prstGeom>
        </p:spPr>
      </p:pic>
      <p:sp>
        <p:nvSpPr>
          <p:cNvPr id="6" name="文本框 5">
            <a:extLst>
              <a:ext uri="{FF2B5EF4-FFF2-40B4-BE49-F238E27FC236}">
                <a16:creationId xmlns:a16="http://schemas.microsoft.com/office/drawing/2014/main" id="{F98466C2-2052-4CEE-80AE-97008BFC5C51}"/>
              </a:ext>
            </a:extLst>
          </p:cNvPr>
          <p:cNvSpPr txBox="1"/>
          <p:nvPr/>
        </p:nvSpPr>
        <p:spPr>
          <a:xfrm>
            <a:off x="7068108" y="6519446"/>
            <a:ext cx="1406178"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PI/CRC View</a:t>
            </a:r>
          </a:p>
        </p:txBody>
      </p:sp>
    </p:spTree>
    <p:extLst>
      <p:ext uri="{BB962C8B-B14F-4D97-AF65-F5344CB8AC3E}">
        <p14:creationId xmlns:p14="http://schemas.microsoft.com/office/powerpoint/2010/main" val="765729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BGM Data Management</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12154" y="1255684"/>
            <a:ext cx="3126604" cy="4351338"/>
          </a:xfrm>
        </p:spPr>
        <p:txBody>
          <a:bodyPr>
            <a:normAutofit/>
          </a:bodyPr>
          <a:lstStyle/>
          <a:p>
            <a:pPr algn="just"/>
            <a:r>
              <a:rPr lang="en-US" sz="1800" b="0" dirty="0"/>
              <a:t>PI and CRC can manage device BGM profiles. For example, they can create, update and delete the BGM.</a:t>
            </a:r>
          </a:p>
          <a:p>
            <a:pPr algn="just"/>
            <a:r>
              <a:rPr lang="en-US" sz="1800" b="0" dirty="0"/>
              <a:t>The BGM can only access and view its own data profile.</a:t>
            </a:r>
          </a:p>
          <a:p>
            <a:pPr algn="just"/>
            <a:endParaRPr lang="en-US" sz="1800" b="0" dirty="0"/>
          </a:p>
        </p:txBody>
      </p:sp>
      <p:pic>
        <p:nvPicPr>
          <p:cNvPr id="6" name="图片 5">
            <a:extLst>
              <a:ext uri="{FF2B5EF4-FFF2-40B4-BE49-F238E27FC236}">
                <a16:creationId xmlns:a16="http://schemas.microsoft.com/office/drawing/2014/main" id="{981CB3A0-2C65-4B02-BDB9-FA6236E2C4FC}"/>
              </a:ext>
            </a:extLst>
          </p:cNvPr>
          <p:cNvPicPr>
            <a:picLocks noChangeAspect="1"/>
          </p:cNvPicPr>
          <p:nvPr/>
        </p:nvPicPr>
        <p:blipFill>
          <a:blip r:embed="rId2"/>
          <a:stretch>
            <a:fillRect/>
          </a:stretch>
        </p:blipFill>
        <p:spPr>
          <a:xfrm>
            <a:off x="4121609" y="1255684"/>
            <a:ext cx="7915772" cy="2951324"/>
          </a:xfrm>
          <a:prstGeom prst="rect">
            <a:avLst/>
          </a:prstGeom>
        </p:spPr>
      </p:pic>
      <p:sp>
        <p:nvSpPr>
          <p:cNvPr id="7" name="文本框 6">
            <a:extLst>
              <a:ext uri="{FF2B5EF4-FFF2-40B4-BE49-F238E27FC236}">
                <a16:creationId xmlns:a16="http://schemas.microsoft.com/office/drawing/2014/main" id="{FC395DC3-1AB7-4DC4-B83D-B97B9B1CB89D}"/>
              </a:ext>
            </a:extLst>
          </p:cNvPr>
          <p:cNvSpPr txBox="1"/>
          <p:nvPr/>
        </p:nvSpPr>
        <p:spPr>
          <a:xfrm>
            <a:off x="7376406" y="4207008"/>
            <a:ext cx="1406178"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PI/CRC View</a:t>
            </a:r>
          </a:p>
        </p:txBody>
      </p:sp>
      <p:pic>
        <p:nvPicPr>
          <p:cNvPr id="8" name="图片 7">
            <a:extLst>
              <a:ext uri="{FF2B5EF4-FFF2-40B4-BE49-F238E27FC236}">
                <a16:creationId xmlns:a16="http://schemas.microsoft.com/office/drawing/2014/main" id="{5E21F08A-1DF2-4254-8C66-602376D35809}"/>
              </a:ext>
            </a:extLst>
          </p:cNvPr>
          <p:cNvPicPr>
            <a:picLocks noChangeAspect="1"/>
          </p:cNvPicPr>
          <p:nvPr/>
        </p:nvPicPr>
        <p:blipFill>
          <a:blip r:embed="rId3"/>
          <a:stretch>
            <a:fillRect/>
          </a:stretch>
        </p:blipFill>
        <p:spPr>
          <a:xfrm>
            <a:off x="3836632" y="4576340"/>
            <a:ext cx="8355368" cy="2040206"/>
          </a:xfrm>
          <a:prstGeom prst="rect">
            <a:avLst/>
          </a:prstGeom>
        </p:spPr>
      </p:pic>
      <p:sp>
        <p:nvSpPr>
          <p:cNvPr id="9" name="文本框 8">
            <a:extLst>
              <a:ext uri="{FF2B5EF4-FFF2-40B4-BE49-F238E27FC236}">
                <a16:creationId xmlns:a16="http://schemas.microsoft.com/office/drawing/2014/main" id="{E07FA048-86B2-475E-8FCE-D555F0972F71}"/>
              </a:ext>
            </a:extLst>
          </p:cNvPr>
          <p:cNvSpPr txBox="1"/>
          <p:nvPr/>
        </p:nvSpPr>
        <p:spPr>
          <a:xfrm>
            <a:off x="7547650" y="6538660"/>
            <a:ext cx="1234934"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BGM View</a:t>
            </a:r>
          </a:p>
        </p:txBody>
      </p:sp>
    </p:spTree>
    <p:extLst>
      <p:ext uri="{BB962C8B-B14F-4D97-AF65-F5344CB8AC3E}">
        <p14:creationId xmlns:p14="http://schemas.microsoft.com/office/powerpoint/2010/main" val="1519573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eCRF BGM Data Management</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3584" y="1253331"/>
            <a:ext cx="3126604" cy="4351338"/>
          </a:xfrm>
        </p:spPr>
        <p:txBody>
          <a:bodyPr>
            <a:normAutofit/>
          </a:bodyPr>
          <a:lstStyle/>
          <a:p>
            <a:pPr algn="just"/>
            <a:r>
              <a:rPr lang="en-US" sz="1800" b="0" dirty="0"/>
              <a:t>BGM can generate eCRF </a:t>
            </a:r>
            <a:r>
              <a:rPr lang="en-US" sz="1800" b="0" dirty="0" err="1"/>
              <a:t>bgm</a:t>
            </a:r>
            <a:r>
              <a:rPr lang="en-US" sz="1800" b="0" dirty="0"/>
              <a:t> data.</a:t>
            </a:r>
          </a:p>
          <a:p>
            <a:pPr algn="just"/>
            <a:r>
              <a:rPr lang="en-US" sz="1800" b="0" dirty="0"/>
              <a:t>PI/CRC can view the generated eCRF </a:t>
            </a:r>
            <a:r>
              <a:rPr lang="en-US" sz="1800" b="0" dirty="0" err="1"/>
              <a:t>bgm</a:t>
            </a:r>
            <a:r>
              <a:rPr lang="en-US" sz="1800" b="0" dirty="0"/>
              <a:t> data.</a:t>
            </a:r>
          </a:p>
          <a:p>
            <a:pPr algn="just"/>
            <a:endParaRPr lang="en-US" sz="1800" b="0" dirty="0"/>
          </a:p>
        </p:txBody>
      </p:sp>
      <p:pic>
        <p:nvPicPr>
          <p:cNvPr id="5" name="图片 4">
            <a:extLst>
              <a:ext uri="{FF2B5EF4-FFF2-40B4-BE49-F238E27FC236}">
                <a16:creationId xmlns:a16="http://schemas.microsoft.com/office/drawing/2014/main" id="{864C3345-A77A-4C2E-AF55-3ED0E0DAFEF6}"/>
              </a:ext>
            </a:extLst>
          </p:cNvPr>
          <p:cNvPicPr>
            <a:picLocks noChangeAspect="1"/>
          </p:cNvPicPr>
          <p:nvPr/>
        </p:nvPicPr>
        <p:blipFill>
          <a:blip r:embed="rId2"/>
          <a:stretch>
            <a:fillRect/>
          </a:stretch>
        </p:blipFill>
        <p:spPr>
          <a:xfrm>
            <a:off x="3964804" y="1208775"/>
            <a:ext cx="7981025" cy="2089249"/>
          </a:xfrm>
          <a:prstGeom prst="rect">
            <a:avLst/>
          </a:prstGeom>
        </p:spPr>
      </p:pic>
      <p:pic>
        <p:nvPicPr>
          <p:cNvPr id="6" name="图片 5">
            <a:extLst>
              <a:ext uri="{FF2B5EF4-FFF2-40B4-BE49-F238E27FC236}">
                <a16:creationId xmlns:a16="http://schemas.microsoft.com/office/drawing/2014/main" id="{F76E4E25-EE78-4081-B355-757B5ACC5606}"/>
              </a:ext>
            </a:extLst>
          </p:cNvPr>
          <p:cNvPicPr>
            <a:picLocks noChangeAspect="1"/>
          </p:cNvPicPr>
          <p:nvPr/>
        </p:nvPicPr>
        <p:blipFill>
          <a:blip r:embed="rId3"/>
          <a:stretch>
            <a:fillRect/>
          </a:stretch>
        </p:blipFill>
        <p:spPr>
          <a:xfrm>
            <a:off x="7223096" y="3364666"/>
            <a:ext cx="2071824" cy="3402507"/>
          </a:xfrm>
          <a:prstGeom prst="rect">
            <a:avLst/>
          </a:prstGeom>
        </p:spPr>
      </p:pic>
      <p:sp>
        <p:nvSpPr>
          <p:cNvPr id="7" name="文本框 6">
            <a:extLst>
              <a:ext uri="{FF2B5EF4-FFF2-40B4-BE49-F238E27FC236}">
                <a16:creationId xmlns:a16="http://schemas.microsoft.com/office/drawing/2014/main" id="{2A1F14CB-1419-4A05-86C8-DEC57C665577}"/>
              </a:ext>
            </a:extLst>
          </p:cNvPr>
          <p:cNvSpPr txBox="1"/>
          <p:nvPr/>
        </p:nvSpPr>
        <p:spPr>
          <a:xfrm>
            <a:off x="4924125" y="5857361"/>
            <a:ext cx="1406178"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PI/CRC View</a:t>
            </a:r>
          </a:p>
        </p:txBody>
      </p:sp>
    </p:spTree>
    <p:extLst>
      <p:ext uri="{BB962C8B-B14F-4D97-AF65-F5344CB8AC3E}">
        <p14:creationId xmlns:p14="http://schemas.microsoft.com/office/powerpoint/2010/main" val="1219209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eCRF PI Consult Data Management</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0" y="1268760"/>
            <a:ext cx="4043772" cy="4967563"/>
          </a:xfrm>
        </p:spPr>
        <p:txBody>
          <a:bodyPr>
            <a:noAutofit/>
          </a:bodyPr>
          <a:lstStyle/>
          <a:p>
            <a:pPr algn="just"/>
            <a:r>
              <a:rPr lang="en-US" sz="1800" b="0" dirty="0"/>
              <a:t>Both PI and CRC can create and update the eCRF PI consult data. There is a data lock filed that presents whether the consult data is locked.</a:t>
            </a:r>
          </a:p>
          <a:p>
            <a:pPr algn="just"/>
            <a:r>
              <a:rPr lang="en-US" sz="1800" b="0" dirty="0"/>
              <a:t>CRA can view the eCRF PI consult data.</a:t>
            </a:r>
          </a:p>
          <a:p>
            <a:pPr algn="just"/>
            <a:r>
              <a:rPr lang="en-US" sz="1800" b="0" dirty="0"/>
              <a:t>The consult data created by the CRC needed to be confirmed by the PI. </a:t>
            </a:r>
          </a:p>
          <a:p>
            <a:pPr algn="just"/>
            <a:r>
              <a:rPr lang="en-US" sz="1800" b="0" dirty="0"/>
              <a:t>However the consult data created by the PI is confirmed the same time as it is created.</a:t>
            </a:r>
          </a:p>
          <a:p>
            <a:pPr algn="just"/>
            <a:r>
              <a:rPr lang="en-US" sz="1800" b="0" dirty="0"/>
              <a:t>After confirmation, the data lock filed is set to true which means the consult data is locked and can not be edited.</a:t>
            </a:r>
          </a:p>
          <a:p>
            <a:pPr algn="just"/>
            <a:endParaRPr lang="en-US" sz="1800" b="0" dirty="0"/>
          </a:p>
        </p:txBody>
      </p:sp>
      <p:pic>
        <p:nvPicPr>
          <p:cNvPr id="7" name="图片 6">
            <a:extLst>
              <a:ext uri="{FF2B5EF4-FFF2-40B4-BE49-F238E27FC236}">
                <a16:creationId xmlns:a16="http://schemas.microsoft.com/office/drawing/2014/main" id="{17ECAF22-6A8C-402A-BC59-4EE207FC3A85}"/>
              </a:ext>
            </a:extLst>
          </p:cNvPr>
          <p:cNvPicPr>
            <a:picLocks noChangeAspect="1"/>
          </p:cNvPicPr>
          <p:nvPr/>
        </p:nvPicPr>
        <p:blipFill>
          <a:blip r:embed="rId2"/>
          <a:stretch>
            <a:fillRect/>
          </a:stretch>
        </p:blipFill>
        <p:spPr>
          <a:xfrm>
            <a:off x="4043772" y="1674503"/>
            <a:ext cx="8011172" cy="3008374"/>
          </a:xfrm>
          <a:prstGeom prst="rect">
            <a:avLst/>
          </a:prstGeom>
        </p:spPr>
      </p:pic>
      <p:pic>
        <p:nvPicPr>
          <p:cNvPr id="8" name="图片 7">
            <a:extLst>
              <a:ext uri="{FF2B5EF4-FFF2-40B4-BE49-F238E27FC236}">
                <a16:creationId xmlns:a16="http://schemas.microsoft.com/office/drawing/2014/main" id="{9A5030DE-5AD4-4A43-B55B-236939929E3B}"/>
              </a:ext>
            </a:extLst>
          </p:cNvPr>
          <p:cNvPicPr>
            <a:picLocks noChangeAspect="1"/>
          </p:cNvPicPr>
          <p:nvPr/>
        </p:nvPicPr>
        <p:blipFill>
          <a:blip r:embed="rId3"/>
          <a:stretch>
            <a:fillRect/>
          </a:stretch>
        </p:blipFill>
        <p:spPr>
          <a:xfrm>
            <a:off x="4532704" y="4846537"/>
            <a:ext cx="3694494" cy="1922338"/>
          </a:xfrm>
          <a:prstGeom prst="rect">
            <a:avLst/>
          </a:prstGeom>
        </p:spPr>
      </p:pic>
      <p:sp>
        <p:nvSpPr>
          <p:cNvPr id="6" name="文本框 5">
            <a:extLst>
              <a:ext uri="{FF2B5EF4-FFF2-40B4-BE49-F238E27FC236}">
                <a16:creationId xmlns:a16="http://schemas.microsoft.com/office/drawing/2014/main" id="{1FB00EA6-300D-42EF-B191-1A74099EFE02}"/>
              </a:ext>
            </a:extLst>
          </p:cNvPr>
          <p:cNvSpPr txBox="1"/>
          <p:nvPr/>
        </p:nvSpPr>
        <p:spPr>
          <a:xfrm>
            <a:off x="8563968" y="4699062"/>
            <a:ext cx="1849538"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PI/CRC/CRA View</a:t>
            </a:r>
          </a:p>
        </p:txBody>
      </p:sp>
      <p:sp>
        <p:nvSpPr>
          <p:cNvPr id="9" name="文本框 8">
            <a:extLst>
              <a:ext uri="{FF2B5EF4-FFF2-40B4-BE49-F238E27FC236}">
                <a16:creationId xmlns:a16="http://schemas.microsoft.com/office/drawing/2014/main" id="{AE6A8070-8C28-4917-B975-17BEE6898A6E}"/>
              </a:ext>
            </a:extLst>
          </p:cNvPr>
          <p:cNvSpPr txBox="1"/>
          <p:nvPr/>
        </p:nvSpPr>
        <p:spPr>
          <a:xfrm>
            <a:off x="8350893" y="6344218"/>
            <a:ext cx="899639"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 View</a:t>
            </a:r>
          </a:p>
        </p:txBody>
      </p:sp>
    </p:spTree>
    <p:extLst>
      <p:ext uri="{BB962C8B-B14F-4D97-AF65-F5344CB8AC3E}">
        <p14:creationId xmlns:p14="http://schemas.microsoft.com/office/powerpoint/2010/main" val="615324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eCRF LAB Data Management</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1748" y="1253331"/>
            <a:ext cx="3963055" cy="4351338"/>
          </a:xfrm>
        </p:spPr>
        <p:txBody>
          <a:bodyPr>
            <a:noAutofit/>
          </a:bodyPr>
          <a:lstStyle/>
          <a:p>
            <a:pPr algn="just"/>
            <a:r>
              <a:rPr lang="en-US" sz="1800" b="0" dirty="0"/>
              <a:t>Both PI and CRC can create and update the eCRF LAB test data. There is a data lock filed that presents whether the LAB data is locked.</a:t>
            </a:r>
          </a:p>
          <a:p>
            <a:pPr algn="just"/>
            <a:r>
              <a:rPr lang="en-US" sz="1800" b="0" dirty="0"/>
              <a:t>CRA can view the eCRF LAB data.</a:t>
            </a:r>
          </a:p>
          <a:p>
            <a:pPr algn="just"/>
            <a:r>
              <a:rPr lang="en-US" sz="1800" b="0" dirty="0"/>
              <a:t>The LAB data created by the CRC needed to be confirmed by the PI. </a:t>
            </a:r>
          </a:p>
          <a:p>
            <a:pPr algn="just"/>
            <a:r>
              <a:rPr lang="en-US" sz="1800" b="0" dirty="0"/>
              <a:t>However the LAB data created by the PI is the confirmed the same time as it is created.</a:t>
            </a:r>
          </a:p>
          <a:p>
            <a:pPr algn="just"/>
            <a:r>
              <a:rPr lang="en-US" sz="1800" b="0" dirty="0"/>
              <a:t>After confirmation, the data lock filed is set to true which means the consult data is locked and can not be edited.</a:t>
            </a:r>
          </a:p>
          <a:p>
            <a:pPr algn="just"/>
            <a:endParaRPr lang="en-US" sz="1800" b="0" dirty="0"/>
          </a:p>
        </p:txBody>
      </p:sp>
      <p:pic>
        <p:nvPicPr>
          <p:cNvPr id="4" name="图片 3">
            <a:extLst>
              <a:ext uri="{FF2B5EF4-FFF2-40B4-BE49-F238E27FC236}">
                <a16:creationId xmlns:a16="http://schemas.microsoft.com/office/drawing/2014/main" id="{1EAACE92-EDE8-46D1-8C9B-E3DE566DC6F4}"/>
              </a:ext>
            </a:extLst>
          </p:cNvPr>
          <p:cNvPicPr>
            <a:picLocks noChangeAspect="1"/>
          </p:cNvPicPr>
          <p:nvPr/>
        </p:nvPicPr>
        <p:blipFill>
          <a:blip r:embed="rId2"/>
          <a:stretch>
            <a:fillRect/>
          </a:stretch>
        </p:blipFill>
        <p:spPr>
          <a:xfrm>
            <a:off x="3964804" y="1690688"/>
            <a:ext cx="7878010" cy="2957197"/>
          </a:xfrm>
          <a:prstGeom prst="rect">
            <a:avLst/>
          </a:prstGeom>
        </p:spPr>
      </p:pic>
      <p:pic>
        <p:nvPicPr>
          <p:cNvPr id="5" name="图片 4">
            <a:extLst>
              <a:ext uri="{FF2B5EF4-FFF2-40B4-BE49-F238E27FC236}">
                <a16:creationId xmlns:a16="http://schemas.microsoft.com/office/drawing/2014/main" id="{354405BA-EE33-4347-B9AE-198F0D94789D}"/>
              </a:ext>
            </a:extLst>
          </p:cNvPr>
          <p:cNvPicPr>
            <a:picLocks noChangeAspect="1"/>
          </p:cNvPicPr>
          <p:nvPr/>
        </p:nvPicPr>
        <p:blipFill>
          <a:blip r:embed="rId3"/>
          <a:stretch>
            <a:fillRect/>
          </a:stretch>
        </p:blipFill>
        <p:spPr>
          <a:xfrm>
            <a:off x="4691343" y="4801259"/>
            <a:ext cx="3535855" cy="1839795"/>
          </a:xfrm>
          <a:prstGeom prst="rect">
            <a:avLst/>
          </a:prstGeom>
        </p:spPr>
      </p:pic>
      <p:sp>
        <p:nvSpPr>
          <p:cNvPr id="6" name="文本框 5">
            <a:extLst>
              <a:ext uri="{FF2B5EF4-FFF2-40B4-BE49-F238E27FC236}">
                <a16:creationId xmlns:a16="http://schemas.microsoft.com/office/drawing/2014/main" id="{C3C9A4EA-E90E-4289-8B49-5421FC87EAE4}"/>
              </a:ext>
            </a:extLst>
          </p:cNvPr>
          <p:cNvSpPr txBox="1"/>
          <p:nvPr/>
        </p:nvSpPr>
        <p:spPr>
          <a:xfrm>
            <a:off x="8366719" y="6308207"/>
            <a:ext cx="899639"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 View</a:t>
            </a:r>
          </a:p>
        </p:txBody>
      </p:sp>
      <p:sp>
        <p:nvSpPr>
          <p:cNvPr id="7" name="文本框 6">
            <a:extLst>
              <a:ext uri="{FF2B5EF4-FFF2-40B4-BE49-F238E27FC236}">
                <a16:creationId xmlns:a16="http://schemas.microsoft.com/office/drawing/2014/main" id="{F8E81EC7-202C-4890-B94D-7B46C1E2E49D}"/>
              </a:ext>
            </a:extLst>
          </p:cNvPr>
          <p:cNvSpPr txBox="1"/>
          <p:nvPr/>
        </p:nvSpPr>
        <p:spPr>
          <a:xfrm>
            <a:off x="9389591" y="4647885"/>
            <a:ext cx="1849538"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PI/CRC/CRA View</a:t>
            </a:r>
          </a:p>
        </p:txBody>
      </p:sp>
    </p:spTree>
    <p:extLst>
      <p:ext uri="{BB962C8B-B14F-4D97-AF65-F5344CB8AC3E}">
        <p14:creationId xmlns:p14="http://schemas.microsoft.com/office/powerpoint/2010/main" val="3528768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88113-835D-4BDF-8B88-2809F53A405E}"/>
              </a:ext>
            </a:extLst>
          </p:cNvPr>
          <p:cNvSpPr>
            <a:spLocks noGrp="1"/>
          </p:cNvSpPr>
          <p:nvPr>
            <p:ph type="title"/>
          </p:nvPr>
        </p:nvSpPr>
        <p:spPr/>
        <p:txBody>
          <a:bodyPr>
            <a:normAutofit/>
          </a:bodyPr>
          <a:lstStyle/>
          <a:p>
            <a:r>
              <a:rPr lang="en-US" sz="2800" b="0" dirty="0"/>
              <a:t>Clinical Trial Blockchain Testing and Results</a:t>
            </a:r>
            <a:br>
              <a:rPr lang="en-US" sz="2800" b="0" dirty="0"/>
            </a:br>
            <a:r>
              <a:rPr lang="en-US" sz="2800" b="0" dirty="0"/>
              <a:t>- eCRF CRA Audit Query</a:t>
            </a:r>
          </a:p>
        </p:txBody>
      </p:sp>
      <p:sp>
        <p:nvSpPr>
          <p:cNvPr id="3" name="内容占位符 2">
            <a:extLst>
              <a:ext uri="{FF2B5EF4-FFF2-40B4-BE49-F238E27FC236}">
                <a16:creationId xmlns:a16="http://schemas.microsoft.com/office/drawing/2014/main" id="{8E9A7903-37DA-41B9-8EAC-5BB3B4600D53}"/>
              </a:ext>
            </a:extLst>
          </p:cNvPr>
          <p:cNvSpPr>
            <a:spLocks noGrp="1"/>
          </p:cNvSpPr>
          <p:nvPr>
            <p:ph idx="1"/>
          </p:nvPr>
        </p:nvSpPr>
        <p:spPr>
          <a:xfrm>
            <a:off x="0" y="1268141"/>
            <a:ext cx="3719736" cy="4678149"/>
          </a:xfrm>
        </p:spPr>
        <p:txBody>
          <a:bodyPr>
            <a:noAutofit/>
          </a:bodyPr>
          <a:lstStyle/>
          <a:p>
            <a:pPr algn="just"/>
            <a:r>
              <a:rPr lang="en-US" sz="1800" b="0" dirty="0"/>
              <a:t>CRA can create the audit query data and there are two kinds of audit: PI consult data or LAB test data.</a:t>
            </a:r>
          </a:p>
          <a:p>
            <a:pPr algn="just"/>
            <a:r>
              <a:rPr lang="en-US" sz="1800" b="0" dirty="0"/>
              <a:t>When the audit query is created, it will inform the specified PI/CRC by updating the data flag field (PI Consult Flag or LAB Data Flag).</a:t>
            </a:r>
          </a:p>
          <a:p>
            <a:pPr algn="just"/>
            <a:r>
              <a:rPr lang="en-US" sz="1800" b="0" dirty="0"/>
              <a:t>The PI/CRC then update the PI consult data or LAB test data according to the act note.</a:t>
            </a:r>
          </a:p>
          <a:p>
            <a:pPr algn="just"/>
            <a:r>
              <a:rPr lang="en-US" sz="1800" b="0" dirty="0"/>
              <a:t>The PI/CRC can update the audit query after they complete the revision requested by the CRA.</a:t>
            </a:r>
          </a:p>
          <a:p>
            <a:pPr algn="just"/>
            <a:endParaRPr lang="en-US" sz="1800" b="0" dirty="0"/>
          </a:p>
        </p:txBody>
      </p:sp>
      <p:pic>
        <p:nvPicPr>
          <p:cNvPr id="8" name="图片 7">
            <a:extLst>
              <a:ext uri="{FF2B5EF4-FFF2-40B4-BE49-F238E27FC236}">
                <a16:creationId xmlns:a16="http://schemas.microsoft.com/office/drawing/2014/main" id="{0881A842-17A0-4407-B275-DEA119FC8F97}"/>
              </a:ext>
            </a:extLst>
          </p:cNvPr>
          <p:cNvPicPr>
            <a:picLocks noChangeAspect="1"/>
          </p:cNvPicPr>
          <p:nvPr/>
        </p:nvPicPr>
        <p:blipFill>
          <a:blip r:embed="rId2"/>
          <a:stretch>
            <a:fillRect/>
          </a:stretch>
        </p:blipFill>
        <p:spPr>
          <a:xfrm>
            <a:off x="4155954" y="1268141"/>
            <a:ext cx="7844896" cy="3142642"/>
          </a:xfrm>
          <a:prstGeom prst="rect">
            <a:avLst/>
          </a:prstGeom>
        </p:spPr>
      </p:pic>
      <p:pic>
        <p:nvPicPr>
          <p:cNvPr id="9" name="图片 8">
            <a:extLst>
              <a:ext uri="{FF2B5EF4-FFF2-40B4-BE49-F238E27FC236}">
                <a16:creationId xmlns:a16="http://schemas.microsoft.com/office/drawing/2014/main" id="{01B5069B-C7F8-4953-9959-19B5EF759BE5}"/>
              </a:ext>
            </a:extLst>
          </p:cNvPr>
          <p:cNvPicPr>
            <a:picLocks noChangeAspect="1"/>
          </p:cNvPicPr>
          <p:nvPr/>
        </p:nvPicPr>
        <p:blipFill>
          <a:blip r:embed="rId3"/>
          <a:stretch>
            <a:fillRect/>
          </a:stretch>
        </p:blipFill>
        <p:spPr>
          <a:xfrm>
            <a:off x="3964804" y="4810880"/>
            <a:ext cx="8227198" cy="1557958"/>
          </a:xfrm>
          <a:prstGeom prst="rect">
            <a:avLst/>
          </a:prstGeom>
        </p:spPr>
      </p:pic>
      <p:sp>
        <p:nvSpPr>
          <p:cNvPr id="6" name="文本框 5">
            <a:extLst>
              <a:ext uri="{FF2B5EF4-FFF2-40B4-BE49-F238E27FC236}">
                <a16:creationId xmlns:a16="http://schemas.microsoft.com/office/drawing/2014/main" id="{984C1E1C-4CE8-43E2-A871-DDAECF990861}"/>
              </a:ext>
            </a:extLst>
          </p:cNvPr>
          <p:cNvSpPr txBox="1"/>
          <p:nvPr/>
        </p:nvSpPr>
        <p:spPr>
          <a:xfrm>
            <a:off x="7524108" y="4410783"/>
            <a:ext cx="1841833"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PI/CRC/CRA View</a:t>
            </a:r>
          </a:p>
        </p:txBody>
      </p:sp>
      <p:sp>
        <p:nvSpPr>
          <p:cNvPr id="7" name="文本框 6">
            <a:extLst>
              <a:ext uri="{FF2B5EF4-FFF2-40B4-BE49-F238E27FC236}">
                <a16:creationId xmlns:a16="http://schemas.microsoft.com/office/drawing/2014/main" id="{5BBE5590-7F99-4671-82CD-D6B248B14340}"/>
              </a:ext>
            </a:extLst>
          </p:cNvPr>
          <p:cNvSpPr txBox="1"/>
          <p:nvPr/>
        </p:nvSpPr>
        <p:spPr>
          <a:xfrm>
            <a:off x="8078402" y="6399603"/>
            <a:ext cx="980700" cy="338554"/>
          </a:xfrm>
          <a:prstGeom prst="rect">
            <a:avLst/>
          </a:prstGeom>
          <a:noFill/>
        </p:spPr>
        <p:txBody>
          <a:bodyPr wrap="square" rtlCol="0">
            <a:spAutoFit/>
          </a:bodyPr>
          <a:lstStyle/>
          <a:p>
            <a:r>
              <a:rPr lang="en-US" sz="1600" dirty="0">
                <a:solidFill>
                  <a:schemeClr val="accent2">
                    <a:lumMod val="75000"/>
                  </a:schemeClr>
                </a:solidFill>
                <a:latin typeface="Times New Roman" panose="02020603050405020304" pitchFamily="18" charset="0"/>
                <a:cs typeface="Times New Roman" panose="02020603050405020304" pitchFamily="18" charset="0"/>
              </a:rPr>
              <a:t>PI View</a:t>
            </a:r>
          </a:p>
        </p:txBody>
      </p:sp>
    </p:spTree>
    <p:extLst>
      <p:ext uri="{BB962C8B-B14F-4D97-AF65-F5344CB8AC3E}">
        <p14:creationId xmlns:p14="http://schemas.microsoft.com/office/powerpoint/2010/main" val="418000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A04C6C5-B4BC-4785-BA47-516C0E3C63A6}"/>
              </a:ext>
            </a:extLst>
          </p:cNvPr>
          <p:cNvSpPr/>
          <p:nvPr/>
        </p:nvSpPr>
        <p:spPr>
          <a:xfrm>
            <a:off x="371364" y="4437112"/>
            <a:ext cx="5976664" cy="64807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1CDABD69-6334-4A5F-A281-3DE35AEB5A54}"/>
              </a:ext>
            </a:extLst>
          </p:cNvPr>
          <p:cNvSpPr>
            <a:spLocks noGrp="1"/>
          </p:cNvSpPr>
          <p:nvPr>
            <p:ph type="title"/>
          </p:nvPr>
        </p:nvSpPr>
        <p:spPr/>
        <p:txBody>
          <a:bodyPr/>
          <a:lstStyle/>
          <a:p>
            <a:r>
              <a:rPr lang="en-US" altLang="ko-KR" sz="2800" b="0" dirty="0"/>
              <a:t>Prerequisites 1/2</a:t>
            </a:r>
            <a:br>
              <a:rPr lang="ko-KR" altLang="en-US" sz="2800" b="0" dirty="0"/>
            </a:br>
            <a:endParaRPr lang="en-US" sz="2800" b="0" dirty="0"/>
          </a:p>
        </p:txBody>
      </p:sp>
      <p:sp>
        <p:nvSpPr>
          <p:cNvPr id="3" name="内容占位符 2">
            <a:extLst>
              <a:ext uri="{FF2B5EF4-FFF2-40B4-BE49-F238E27FC236}">
                <a16:creationId xmlns:a16="http://schemas.microsoft.com/office/drawing/2014/main" id="{4A5E4B81-11A9-4965-9FA3-7F06DDB1BAA2}"/>
              </a:ext>
            </a:extLst>
          </p:cNvPr>
          <p:cNvSpPr>
            <a:spLocks noGrp="1"/>
          </p:cNvSpPr>
          <p:nvPr>
            <p:ph idx="1"/>
          </p:nvPr>
        </p:nvSpPr>
        <p:spPr>
          <a:xfrm>
            <a:off x="0" y="1281705"/>
            <a:ext cx="9084332" cy="4824883"/>
          </a:xfrm>
        </p:spPr>
        <p:txBody>
          <a:bodyPr/>
          <a:lstStyle/>
          <a:p>
            <a:pPr algn="just"/>
            <a:r>
              <a:rPr lang="en-US" sz="1600" b="0" dirty="0"/>
              <a:t>The following are prerequisites for installing the required development tools:</a:t>
            </a:r>
          </a:p>
          <a:p>
            <a:pPr lvl="1" algn="just"/>
            <a:r>
              <a:rPr lang="en-US" sz="1400" b="0" dirty="0"/>
              <a:t>Operating Systems: Ubuntu Linux 14.04 / 16.04 LTS (both 64-bit), or Mac OS 10.12</a:t>
            </a:r>
          </a:p>
          <a:p>
            <a:pPr lvl="1" algn="just"/>
            <a:r>
              <a:rPr lang="en-US" sz="1400" b="0" dirty="0"/>
              <a:t>Docker Engine: Version 17.03 or higher</a:t>
            </a:r>
          </a:p>
          <a:p>
            <a:pPr lvl="1" algn="just"/>
            <a:r>
              <a:rPr lang="en-US" sz="1400" b="0" dirty="0"/>
              <a:t>Docker-Compose: Version 1.14 or higher</a:t>
            </a:r>
          </a:p>
          <a:p>
            <a:pPr lvl="1" algn="just"/>
            <a:r>
              <a:rPr lang="en-US" sz="1400" b="0" dirty="0"/>
              <a:t>Node: 8.9 or higher (note version 9 and higher is not supported)</a:t>
            </a:r>
          </a:p>
          <a:p>
            <a:pPr lvl="1" algn="just"/>
            <a:r>
              <a:rPr lang="en-US" sz="1400" b="0" dirty="0" err="1"/>
              <a:t>npm</a:t>
            </a:r>
            <a:r>
              <a:rPr lang="en-US" sz="1400" b="0" dirty="0"/>
              <a:t>: v5.x</a:t>
            </a:r>
          </a:p>
          <a:p>
            <a:pPr lvl="1" algn="just"/>
            <a:r>
              <a:rPr lang="en-US" sz="1400" b="0" dirty="0"/>
              <a:t>git: 2.9.x or higher</a:t>
            </a:r>
          </a:p>
          <a:p>
            <a:pPr lvl="1" algn="just"/>
            <a:r>
              <a:rPr lang="en-US" sz="1400" b="0" dirty="0"/>
              <a:t>Python: 2.7.x</a:t>
            </a:r>
          </a:p>
          <a:p>
            <a:pPr lvl="1" algn="just"/>
            <a:r>
              <a:rPr lang="en-US" sz="1400" b="0" dirty="0"/>
              <a:t>A code editor of your choice, we recommend </a:t>
            </a:r>
            <a:r>
              <a:rPr lang="en-US" sz="1400" b="0" dirty="0" err="1"/>
              <a:t>VSCode</a:t>
            </a:r>
            <a:endParaRPr lang="en-US" sz="1400" b="0" dirty="0"/>
          </a:p>
          <a:p>
            <a:pPr algn="just"/>
            <a:r>
              <a:rPr lang="en-US" sz="1600" b="0" dirty="0"/>
              <a:t>If you're running on Ubuntu, you can download the prerequisites using the following commands:</a:t>
            </a:r>
          </a:p>
          <a:p>
            <a:pPr algn="just"/>
            <a:r>
              <a:rPr lang="pt-BR" sz="1600" b="0" dirty="0">
                <a:solidFill>
                  <a:srgbClr val="FF0000"/>
                </a:solidFill>
              </a:rPr>
              <a:t>curl -O https://hyperledger.github.io/composer/latest/prereqs-ubuntu.sh</a:t>
            </a:r>
          </a:p>
          <a:p>
            <a:pPr algn="just"/>
            <a:r>
              <a:rPr lang="en-US" sz="1600" b="0" dirty="0" err="1">
                <a:solidFill>
                  <a:srgbClr val="FF0000"/>
                </a:solidFill>
              </a:rPr>
              <a:t>chmod</a:t>
            </a:r>
            <a:r>
              <a:rPr lang="en-US" sz="1600" b="0" dirty="0">
                <a:solidFill>
                  <a:srgbClr val="FF0000"/>
                </a:solidFill>
              </a:rPr>
              <a:t> </a:t>
            </a:r>
            <a:r>
              <a:rPr lang="en-US" sz="1600" b="0" dirty="0" err="1">
                <a:solidFill>
                  <a:srgbClr val="FF0000"/>
                </a:solidFill>
              </a:rPr>
              <a:t>u+x</a:t>
            </a:r>
            <a:r>
              <a:rPr lang="en-US" sz="1600" b="0" dirty="0">
                <a:solidFill>
                  <a:srgbClr val="FF0000"/>
                </a:solidFill>
              </a:rPr>
              <a:t> prereqs-ubuntu.sh</a:t>
            </a:r>
          </a:p>
          <a:p>
            <a:pPr marL="0" indent="0" algn="just">
              <a:buNone/>
            </a:pPr>
            <a:endParaRPr lang="en-US" sz="1600" b="0" dirty="0"/>
          </a:p>
          <a:p>
            <a:pPr marL="0" indent="0" algn="just">
              <a:buNone/>
            </a:pPr>
            <a:endParaRPr lang="en-US" sz="1600" b="0" dirty="0"/>
          </a:p>
          <a:p>
            <a:pPr marL="0" indent="0" algn="just">
              <a:buNone/>
            </a:pPr>
            <a:endParaRPr lang="en-US" sz="1600" b="0" dirty="0"/>
          </a:p>
        </p:txBody>
      </p:sp>
    </p:spTree>
    <p:extLst>
      <p:ext uri="{BB962C8B-B14F-4D97-AF65-F5344CB8AC3E}">
        <p14:creationId xmlns:p14="http://schemas.microsoft.com/office/powerpoint/2010/main" val="933933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그림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021" name="Text Box 5"/>
          <p:cNvSpPr txBox="1">
            <a:spLocks noChangeArrowheads="1"/>
          </p:cNvSpPr>
          <p:nvPr/>
        </p:nvSpPr>
        <p:spPr bwMode="auto">
          <a:xfrm>
            <a:off x="6959603" y="5661025"/>
            <a:ext cx="2557463" cy="641350"/>
          </a:xfrm>
          <a:prstGeom prst="rect">
            <a:avLst/>
          </a:prstGeom>
          <a:noFill/>
          <a:ln w="12699">
            <a:noFill/>
            <a:miter lim="800000"/>
            <a:headEnd type="none" w="sm" len="sm"/>
            <a:tailEnd type="none" w="sm" len="sm"/>
          </a:ln>
          <a:effectLst/>
        </p:spPr>
        <p:txBody>
          <a:bodyPr wrap="none">
            <a:spAutoFit/>
          </a:bodyPr>
          <a:lstStyle/>
          <a:p>
            <a:pPr>
              <a:defRPr/>
            </a:pPr>
            <a:r>
              <a:rPr lang="ko-KR" altLang="en-US" sz="3600" b="1" i="1" dirty="0">
                <a:solidFill>
                  <a:srgbClr val="FFFF00"/>
                </a:solidFill>
                <a:effectLst>
                  <a:outerShdw blurRad="38100" dist="38100" dir="2700000" algn="tl">
                    <a:srgbClr val="C0C0C0"/>
                  </a:outerShdw>
                </a:effectLst>
                <a:latin typeface="Arial" pitchFamily="34" charset="0"/>
                <a:ea typeface="돋움" pitchFamily="50" charset="-127"/>
              </a:rPr>
              <a:t>감사합니다</a:t>
            </a:r>
            <a:r>
              <a:rPr lang="en-US" altLang="ko-KR" sz="3600" b="1" i="1" dirty="0">
                <a:solidFill>
                  <a:srgbClr val="FFFF00"/>
                </a:solidFill>
                <a:effectLst>
                  <a:outerShdw blurRad="38100" dist="38100" dir="2700000" algn="tl">
                    <a:srgbClr val="C0C0C0"/>
                  </a:outerShdw>
                </a:effectLst>
                <a:latin typeface="Arial" pitchFamily="34" charset="0"/>
                <a:ea typeface="돋움" pitchFamily="50" charset="-127"/>
              </a:rPr>
              <a:t>.</a:t>
            </a:r>
          </a:p>
        </p:txBody>
      </p:sp>
    </p:spTree>
    <p:extLst>
      <p:ext uri="{BB962C8B-B14F-4D97-AF65-F5344CB8AC3E}">
        <p14:creationId xmlns:p14="http://schemas.microsoft.com/office/powerpoint/2010/main" val="3780725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9B4E565-03B1-4933-827C-16DFEED6715E}"/>
              </a:ext>
            </a:extLst>
          </p:cNvPr>
          <p:cNvSpPr/>
          <p:nvPr/>
        </p:nvSpPr>
        <p:spPr>
          <a:xfrm>
            <a:off x="407368" y="4221088"/>
            <a:ext cx="1764196" cy="360040"/>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1CDABD69-6334-4A5F-A281-3DE35AEB5A54}"/>
              </a:ext>
            </a:extLst>
          </p:cNvPr>
          <p:cNvSpPr>
            <a:spLocks noGrp="1"/>
          </p:cNvSpPr>
          <p:nvPr>
            <p:ph type="title"/>
          </p:nvPr>
        </p:nvSpPr>
        <p:spPr/>
        <p:txBody>
          <a:bodyPr/>
          <a:lstStyle/>
          <a:p>
            <a:r>
              <a:rPr lang="en-US" altLang="ko-KR" sz="2800" b="0" dirty="0"/>
              <a:t>Prerequisites 2/2</a:t>
            </a:r>
            <a:br>
              <a:rPr lang="ko-KR" altLang="en-US" sz="2800" b="0" dirty="0"/>
            </a:br>
            <a:endParaRPr lang="en-US" sz="2800" b="0" dirty="0"/>
          </a:p>
        </p:txBody>
      </p:sp>
      <p:sp>
        <p:nvSpPr>
          <p:cNvPr id="3" name="内容占位符 2">
            <a:extLst>
              <a:ext uri="{FF2B5EF4-FFF2-40B4-BE49-F238E27FC236}">
                <a16:creationId xmlns:a16="http://schemas.microsoft.com/office/drawing/2014/main" id="{4A5E4B81-11A9-4965-9FA3-7F06DDB1BAA2}"/>
              </a:ext>
            </a:extLst>
          </p:cNvPr>
          <p:cNvSpPr>
            <a:spLocks noGrp="1"/>
          </p:cNvSpPr>
          <p:nvPr>
            <p:ph idx="1"/>
          </p:nvPr>
        </p:nvSpPr>
        <p:spPr>
          <a:xfrm>
            <a:off x="0" y="1268760"/>
            <a:ext cx="9144000" cy="4824883"/>
          </a:xfrm>
        </p:spPr>
        <p:txBody>
          <a:bodyPr/>
          <a:lstStyle/>
          <a:p>
            <a:pPr algn="just"/>
            <a:r>
              <a:rPr lang="en-US" sz="1600" b="0" dirty="0"/>
              <a:t>Note: Hyperledger Fabric (greater than v1.4) requires the docker-compose version 1.14.0 or greater installed. As shown in the following figure, the version number in the prereqs-ubuntu.sh file is changed to 1.24.0. </a:t>
            </a:r>
          </a:p>
          <a:p>
            <a:pPr algn="just"/>
            <a:endParaRPr lang="en-US" sz="1600" b="0" dirty="0"/>
          </a:p>
          <a:p>
            <a:pPr algn="just"/>
            <a:endParaRPr lang="en-US" sz="1600" b="0" dirty="0"/>
          </a:p>
          <a:p>
            <a:pPr algn="just"/>
            <a:endParaRPr lang="en-US" sz="1600" b="0" dirty="0"/>
          </a:p>
          <a:p>
            <a:pPr marL="0" indent="0" algn="just">
              <a:buNone/>
            </a:pPr>
            <a:endParaRPr lang="en-US" sz="1600" b="0" dirty="0"/>
          </a:p>
          <a:p>
            <a:pPr algn="just"/>
            <a:r>
              <a:rPr lang="en-US" sz="1600" b="0" dirty="0"/>
              <a:t>Next run the script - as this briefly uses sudo during its execution, you will be prompted for your password.</a:t>
            </a:r>
          </a:p>
          <a:p>
            <a:pPr algn="just"/>
            <a:r>
              <a:rPr lang="en-US" sz="1600" b="0" dirty="0">
                <a:solidFill>
                  <a:srgbClr val="FF0000"/>
                </a:solidFill>
              </a:rPr>
              <a:t>./prereqs-ubuntu.sh</a:t>
            </a:r>
          </a:p>
          <a:p>
            <a:pPr algn="just"/>
            <a:endParaRPr lang="en-US" sz="1600" b="0" dirty="0"/>
          </a:p>
          <a:p>
            <a:pPr algn="just"/>
            <a:endParaRPr lang="en-US" sz="1600" b="0" dirty="0"/>
          </a:p>
          <a:p>
            <a:pPr algn="just"/>
            <a:endParaRPr lang="en-US" sz="1600" b="0" dirty="0"/>
          </a:p>
        </p:txBody>
      </p:sp>
      <p:pic>
        <p:nvPicPr>
          <p:cNvPr id="7" name="图片 6">
            <a:extLst>
              <a:ext uri="{FF2B5EF4-FFF2-40B4-BE49-F238E27FC236}">
                <a16:creationId xmlns:a16="http://schemas.microsoft.com/office/drawing/2014/main" id="{4B50AF08-095C-425D-873A-B4233C5A4A0B}"/>
              </a:ext>
            </a:extLst>
          </p:cNvPr>
          <p:cNvPicPr>
            <a:picLocks noChangeAspect="1"/>
          </p:cNvPicPr>
          <p:nvPr/>
        </p:nvPicPr>
        <p:blipFill>
          <a:blip r:embed="rId2"/>
          <a:stretch>
            <a:fillRect/>
          </a:stretch>
        </p:blipFill>
        <p:spPr>
          <a:xfrm>
            <a:off x="659396" y="2312876"/>
            <a:ext cx="8859915" cy="815593"/>
          </a:xfrm>
          <a:prstGeom prst="rect">
            <a:avLst/>
          </a:prstGeom>
        </p:spPr>
      </p:pic>
      <p:sp>
        <p:nvSpPr>
          <p:cNvPr id="8" name="文本框 7">
            <a:extLst>
              <a:ext uri="{FF2B5EF4-FFF2-40B4-BE49-F238E27FC236}">
                <a16:creationId xmlns:a16="http://schemas.microsoft.com/office/drawing/2014/main" id="{666D1DB1-F814-47A0-8CC4-6B00A7B6D6EC}"/>
              </a:ext>
            </a:extLst>
          </p:cNvPr>
          <p:cNvSpPr txBox="1"/>
          <p:nvPr/>
        </p:nvSpPr>
        <p:spPr>
          <a:xfrm>
            <a:off x="3899756" y="3121223"/>
            <a:ext cx="1800200" cy="307777"/>
          </a:xfrm>
          <a:prstGeom prst="rect">
            <a:avLst/>
          </a:prstGeom>
        </p:spPr>
        <p:txBody>
          <a:bodyPr wrap="square" rtlCol="0">
            <a:spAutoFit/>
          </a:bodyPr>
          <a:lstStyle/>
          <a:p>
            <a:r>
              <a:rPr lang="en-US" sz="1400" dirty="0">
                <a:solidFill>
                  <a:schemeClr val="accent2">
                    <a:lumMod val="75000"/>
                  </a:schemeClr>
                </a:solidFill>
                <a:latin typeface="Times New Roman" panose="02020603050405020304" pitchFamily="18" charset="0"/>
                <a:cs typeface="Times New Roman" panose="02020603050405020304" pitchFamily="18" charset="0"/>
              </a:rPr>
              <a:t>Prereqs.ubuntu.sh file</a:t>
            </a:r>
          </a:p>
        </p:txBody>
      </p:sp>
      <p:pic>
        <p:nvPicPr>
          <p:cNvPr id="9" name="图片 8">
            <a:extLst>
              <a:ext uri="{FF2B5EF4-FFF2-40B4-BE49-F238E27FC236}">
                <a16:creationId xmlns:a16="http://schemas.microsoft.com/office/drawing/2014/main" id="{8223441D-C91B-40D9-B7AD-052A4104352F}"/>
              </a:ext>
            </a:extLst>
          </p:cNvPr>
          <p:cNvPicPr>
            <a:picLocks noChangeAspect="1"/>
          </p:cNvPicPr>
          <p:nvPr/>
        </p:nvPicPr>
        <p:blipFill>
          <a:blip r:embed="rId3"/>
          <a:stretch>
            <a:fillRect/>
          </a:stretch>
        </p:blipFill>
        <p:spPr>
          <a:xfrm>
            <a:off x="3215680" y="3912193"/>
            <a:ext cx="3542916" cy="2937903"/>
          </a:xfrm>
          <a:prstGeom prst="rect">
            <a:avLst/>
          </a:prstGeom>
        </p:spPr>
      </p:pic>
    </p:spTree>
    <p:extLst>
      <p:ext uri="{BB962C8B-B14F-4D97-AF65-F5344CB8AC3E}">
        <p14:creationId xmlns:p14="http://schemas.microsoft.com/office/powerpoint/2010/main" val="2580367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A7B92D8-B5A1-4088-8AC1-A2D3EAD908FC}"/>
              </a:ext>
            </a:extLst>
          </p:cNvPr>
          <p:cNvSpPr/>
          <p:nvPr/>
        </p:nvSpPr>
        <p:spPr>
          <a:xfrm>
            <a:off x="787638" y="5013176"/>
            <a:ext cx="8208912" cy="11521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5" name="矩形 4">
            <a:extLst>
              <a:ext uri="{FF2B5EF4-FFF2-40B4-BE49-F238E27FC236}">
                <a16:creationId xmlns:a16="http://schemas.microsoft.com/office/drawing/2014/main" id="{1368A301-ED40-4650-B525-7FBFA7DEA7F5}"/>
              </a:ext>
            </a:extLst>
          </p:cNvPr>
          <p:cNvSpPr/>
          <p:nvPr/>
        </p:nvSpPr>
        <p:spPr>
          <a:xfrm>
            <a:off x="787638" y="3140968"/>
            <a:ext cx="3276364" cy="360040"/>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4" name="矩形 3">
            <a:extLst>
              <a:ext uri="{FF2B5EF4-FFF2-40B4-BE49-F238E27FC236}">
                <a16:creationId xmlns:a16="http://schemas.microsoft.com/office/drawing/2014/main" id="{17B802D0-2343-4A11-9E0D-F193BC324C48}"/>
              </a:ext>
            </a:extLst>
          </p:cNvPr>
          <p:cNvSpPr/>
          <p:nvPr/>
        </p:nvSpPr>
        <p:spPr>
          <a:xfrm>
            <a:off x="803412" y="1664804"/>
            <a:ext cx="3960440" cy="115212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1CDABD69-6334-4A5F-A281-3DE35AEB5A54}"/>
              </a:ext>
            </a:extLst>
          </p:cNvPr>
          <p:cNvSpPr>
            <a:spLocks noGrp="1"/>
          </p:cNvSpPr>
          <p:nvPr>
            <p:ph type="title"/>
          </p:nvPr>
        </p:nvSpPr>
        <p:spPr/>
        <p:txBody>
          <a:bodyPr/>
          <a:lstStyle/>
          <a:p>
            <a:r>
              <a:rPr lang="en-US" altLang="ko-KR" sz="2800" b="0" dirty="0"/>
              <a:t>Installing the Development Environment 1/2</a:t>
            </a:r>
            <a:br>
              <a:rPr lang="ko-KR" altLang="en-US" sz="2800" b="0" dirty="0"/>
            </a:br>
            <a:endParaRPr lang="en-US" sz="2800" b="0" dirty="0"/>
          </a:p>
        </p:txBody>
      </p:sp>
      <p:sp>
        <p:nvSpPr>
          <p:cNvPr id="3" name="内容占位符 2">
            <a:extLst>
              <a:ext uri="{FF2B5EF4-FFF2-40B4-BE49-F238E27FC236}">
                <a16:creationId xmlns:a16="http://schemas.microsoft.com/office/drawing/2014/main" id="{4A5E4B81-11A9-4965-9FA3-7F06DDB1BAA2}"/>
              </a:ext>
            </a:extLst>
          </p:cNvPr>
          <p:cNvSpPr>
            <a:spLocks noGrp="1"/>
          </p:cNvSpPr>
          <p:nvPr>
            <p:ph idx="1"/>
          </p:nvPr>
        </p:nvSpPr>
        <p:spPr>
          <a:xfrm>
            <a:off x="12944" y="1268760"/>
            <a:ext cx="9144000" cy="5328591"/>
          </a:xfrm>
        </p:spPr>
        <p:txBody>
          <a:bodyPr/>
          <a:lstStyle/>
          <a:p>
            <a:r>
              <a:rPr lang="en-US" sz="1600" b="0" dirty="0"/>
              <a:t>Install the CLI tools</a:t>
            </a:r>
          </a:p>
          <a:p>
            <a:pPr lvl="1"/>
            <a:r>
              <a:rPr lang="en-US" sz="1400" b="0" dirty="0" err="1">
                <a:solidFill>
                  <a:srgbClr val="FF0000"/>
                </a:solidFill>
              </a:rPr>
              <a:t>npm</a:t>
            </a:r>
            <a:r>
              <a:rPr lang="en-US" sz="1400" b="0" dirty="0">
                <a:solidFill>
                  <a:srgbClr val="FF0000"/>
                </a:solidFill>
              </a:rPr>
              <a:t> install -g composer-cli@0.20</a:t>
            </a:r>
          </a:p>
          <a:p>
            <a:pPr lvl="1"/>
            <a:r>
              <a:rPr lang="en-US" sz="1400" b="0" dirty="0" err="1">
                <a:solidFill>
                  <a:srgbClr val="FF0000"/>
                </a:solidFill>
              </a:rPr>
              <a:t>npm</a:t>
            </a:r>
            <a:r>
              <a:rPr lang="en-US" sz="1400" b="0" dirty="0">
                <a:solidFill>
                  <a:srgbClr val="FF0000"/>
                </a:solidFill>
              </a:rPr>
              <a:t> install -g composer-rest-server@0.20</a:t>
            </a:r>
          </a:p>
          <a:p>
            <a:pPr lvl="1"/>
            <a:r>
              <a:rPr lang="en-US" sz="1400" b="0" dirty="0" err="1">
                <a:solidFill>
                  <a:srgbClr val="FF0000"/>
                </a:solidFill>
              </a:rPr>
              <a:t>npm</a:t>
            </a:r>
            <a:r>
              <a:rPr lang="en-US" sz="1400" b="0" dirty="0">
                <a:solidFill>
                  <a:srgbClr val="FF0000"/>
                </a:solidFill>
              </a:rPr>
              <a:t> install -g generator-hyperledger-composer@0.20</a:t>
            </a:r>
          </a:p>
          <a:p>
            <a:pPr lvl="1"/>
            <a:r>
              <a:rPr lang="en-US" sz="1400" b="0" dirty="0" err="1">
                <a:solidFill>
                  <a:srgbClr val="FF0000"/>
                </a:solidFill>
              </a:rPr>
              <a:t>npm</a:t>
            </a:r>
            <a:r>
              <a:rPr lang="en-US" sz="1400" b="0" dirty="0">
                <a:solidFill>
                  <a:srgbClr val="FF0000"/>
                </a:solidFill>
              </a:rPr>
              <a:t> install -g </a:t>
            </a:r>
            <a:r>
              <a:rPr lang="en-US" sz="1400" b="0" dirty="0" err="1">
                <a:solidFill>
                  <a:srgbClr val="FF0000"/>
                </a:solidFill>
              </a:rPr>
              <a:t>yo</a:t>
            </a:r>
            <a:endParaRPr lang="en-US" sz="1400" b="0" dirty="0">
              <a:solidFill>
                <a:srgbClr val="FF0000"/>
              </a:solidFill>
            </a:endParaRPr>
          </a:p>
          <a:p>
            <a:r>
              <a:rPr lang="en-US" sz="1600" b="0" dirty="0"/>
              <a:t>Install Playground</a:t>
            </a:r>
          </a:p>
          <a:p>
            <a:pPr lvl="1"/>
            <a:r>
              <a:rPr lang="en-US" sz="1400" b="0" dirty="0" err="1">
                <a:solidFill>
                  <a:srgbClr val="FF0000"/>
                </a:solidFill>
              </a:rPr>
              <a:t>npm</a:t>
            </a:r>
            <a:r>
              <a:rPr lang="en-US" sz="1400" b="0" dirty="0">
                <a:solidFill>
                  <a:srgbClr val="FF0000"/>
                </a:solidFill>
              </a:rPr>
              <a:t> install -g composer-playground@0.20</a:t>
            </a:r>
          </a:p>
          <a:p>
            <a:r>
              <a:rPr lang="en-US" altLang="zh-CN" sz="1600" b="0" dirty="0"/>
              <a:t>Set up IDE</a:t>
            </a:r>
          </a:p>
          <a:p>
            <a:pPr lvl="1"/>
            <a:r>
              <a:rPr lang="en-US" sz="1400" b="0" dirty="0"/>
              <a:t>Install </a:t>
            </a:r>
            <a:r>
              <a:rPr lang="en-US" sz="1400" b="0" dirty="0" err="1"/>
              <a:t>VSCode</a:t>
            </a:r>
            <a:r>
              <a:rPr lang="en-US" sz="1400" b="0" dirty="0"/>
              <a:t>: https://code.visualstudio.com/download</a:t>
            </a:r>
          </a:p>
          <a:p>
            <a:pPr lvl="1"/>
            <a:r>
              <a:rPr lang="en-US" sz="1400" b="0" dirty="0"/>
              <a:t>Open </a:t>
            </a:r>
            <a:r>
              <a:rPr lang="en-US" sz="1400" b="0" dirty="0" err="1"/>
              <a:t>VSCode</a:t>
            </a:r>
            <a:r>
              <a:rPr lang="en-US" sz="1400" b="0" dirty="0"/>
              <a:t>, go to Extensions, then search for and install the Hyperledger Composer extension from the Marketplace</a:t>
            </a:r>
          </a:p>
          <a:p>
            <a:r>
              <a:rPr lang="en-US" sz="1600" b="0" dirty="0"/>
              <a:t>Install Hyperledger Fabric</a:t>
            </a:r>
          </a:p>
          <a:p>
            <a:pPr lvl="1"/>
            <a:r>
              <a:rPr lang="en-US" sz="1400" b="0" dirty="0" err="1">
                <a:solidFill>
                  <a:srgbClr val="FF0000"/>
                </a:solidFill>
              </a:rPr>
              <a:t>mkdir</a:t>
            </a:r>
            <a:r>
              <a:rPr lang="en-US" sz="1400" b="0" dirty="0">
                <a:solidFill>
                  <a:srgbClr val="FF0000"/>
                </a:solidFill>
              </a:rPr>
              <a:t> ~/fabric-dev-servers &amp;&amp; cd ~/fabric-dev-servers</a:t>
            </a:r>
          </a:p>
          <a:p>
            <a:pPr lvl="1"/>
            <a:r>
              <a:rPr lang="en-US" sz="1400" b="0" dirty="0">
                <a:solidFill>
                  <a:srgbClr val="FF0000"/>
                </a:solidFill>
              </a:rPr>
              <a:t>curl -O https://raw.githubusercontent.com/hyperledger/composer-tools/master/packages/fabric-dev-servers/fabric-dev-servers.tar.gz</a:t>
            </a:r>
          </a:p>
          <a:p>
            <a:pPr lvl="1"/>
            <a:r>
              <a:rPr lang="en-US" sz="1400" b="0" dirty="0">
                <a:solidFill>
                  <a:srgbClr val="FF0000"/>
                </a:solidFill>
              </a:rPr>
              <a:t>tar -</a:t>
            </a:r>
            <a:r>
              <a:rPr lang="en-US" sz="1400" b="0" dirty="0" err="1">
                <a:solidFill>
                  <a:srgbClr val="FF0000"/>
                </a:solidFill>
              </a:rPr>
              <a:t>xvf</a:t>
            </a:r>
            <a:r>
              <a:rPr lang="en-US" sz="1400" b="0" dirty="0">
                <a:solidFill>
                  <a:srgbClr val="FF0000"/>
                </a:solidFill>
              </a:rPr>
              <a:t> fabric-dev-servers.tar.gz</a:t>
            </a:r>
          </a:p>
        </p:txBody>
      </p:sp>
    </p:spTree>
    <p:extLst>
      <p:ext uri="{BB962C8B-B14F-4D97-AF65-F5344CB8AC3E}">
        <p14:creationId xmlns:p14="http://schemas.microsoft.com/office/powerpoint/2010/main" val="3559398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543F247-20F7-4A9C-B282-35FB2C08EC2B}"/>
              </a:ext>
            </a:extLst>
          </p:cNvPr>
          <p:cNvSpPr/>
          <p:nvPr/>
        </p:nvSpPr>
        <p:spPr>
          <a:xfrm>
            <a:off x="335360" y="4965420"/>
            <a:ext cx="3204356" cy="1091872"/>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6" name="矩形 5">
            <a:extLst>
              <a:ext uri="{FF2B5EF4-FFF2-40B4-BE49-F238E27FC236}">
                <a16:creationId xmlns:a16="http://schemas.microsoft.com/office/drawing/2014/main" id="{3C1CA4F2-404C-4919-A8E6-83865ECCA203}"/>
              </a:ext>
            </a:extLst>
          </p:cNvPr>
          <p:cNvSpPr/>
          <p:nvPr/>
        </p:nvSpPr>
        <p:spPr>
          <a:xfrm>
            <a:off x="335360" y="1304764"/>
            <a:ext cx="3132348" cy="612068"/>
          </a:xfrm>
          <a:prstGeom prst="rect">
            <a:avLst/>
          </a:prstGeom>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FontTx/>
              <a:buNone/>
            </a:pPr>
            <a:endParaRPr kumimoji="1" lang="en-US" sz="1800" b="0" i="0" u="none" strike="noStrike" cap="none" normalizeH="0" baseline="0">
              <a:solidFill>
                <a:schemeClr val="tx1"/>
              </a:solidFill>
              <a:effectLst/>
              <a:latin typeface="굴림"/>
              <a:ea typeface="굴림"/>
            </a:endParaRPr>
          </a:p>
        </p:txBody>
      </p:sp>
      <p:sp>
        <p:nvSpPr>
          <p:cNvPr id="2" name="标题 1">
            <a:extLst>
              <a:ext uri="{FF2B5EF4-FFF2-40B4-BE49-F238E27FC236}">
                <a16:creationId xmlns:a16="http://schemas.microsoft.com/office/drawing/2014/main" id="{1CDABD69-6334-4A5F-A281-3DE35AEB5A54}"/>
              </a:ext>
            </a:extLst>
          </p:cNvPr>
          <p:cNvSpPr>
            <a:spLocks noGrp="1"/>
          </p:cNvSpPr>
          <p:nvPr>
            <p:ph type="title"/>
          </p:nvPr>
        </p:nvSpPr>
        <p:spPr/>
        <p:txBody>
          <a:bodyPr/>
          <a:lstStyle/>
          <a:p>
            <a:r>
              <a:rPr lang="en-US" altLang="ko-KR" sz="2800" b="0" dirty="0"/>
              <a:t>Installing the Development Environment 2/2</a:t>
            </a:r>
            <a:br>
              <a:rPr lang="ko-KR" altLang="en-US" sz="2800" b="0" dirty="0"/>
            </a:br>
            <a:endParaRPr lang="en-US" sz="2800" b="0" dirty="0"/>
          </a:p>
        </p:txBody>
      </p:sp>
      <p:sp>
        <p:nvSpPr>
          <p:cNvPr id="3" name="内容占位符 2">
            <a:extLst>
              <a:ext uri="{FF2B5EF4-FFF2-40B4-BE49-F238E27FC236}">
                <a16:creationId xmlns:a16="http://schemas.microsoft.com/office/drawing/2014/main" id="{4A5E4B81-11A9-4965-9FA3-7F06DDB1BAA2}"/>
              </a:ext>
            </a:extLst>
          </p:cNvPr>
          <p:cNvSpPr>
            <a:spLocks noGrp="1"/>
          </p:cNvSpPr>
          <p:nvPr>
            <p:ph idx="1"/>
          </p:nvPr>
        </p:nvSpPr>
        <p:spPr>
          <a:xfrm>
            <a:off x="0" y="1268760"/>
            <a:ext cx="9144000" cy="5184923"/>
          </a:xfrm>
        </p:spPr>
        <p:txBody>
          <a:bodyPr/>
          <a:lstStyle/>
          <a:p>
            <a:r>
              <a:rPr lang="en-US" sz="1600" b="0" dirty="0">
                <a:solidFill>
                  <a:srgbClr val="FF0000"/>
                </a:solidFill>
              </a:rPr>
              <a:t>cd fabric-dev-servers/fabric-scripts</a:t>
            </a:r>
          </a:p>
          <a:p>
            <a:r>
              <a:rPr lang="en-US" sz="1600" b="0" dirty="0">
                <a:solidFill>
                  <a:srgbClr val="FF0000"/>
                </a:solidFill>
              </a:rPr>
              <a:t>cp –r hlfv12 hlfv14</a:t>
            </a:r>
          </a:p>
          <a:p>
            <a:r>
              <a:rPr lang="en-US" sz="1600" b="0" dirty="0"/>
              <a:t>Update the downloadFabric.sh in hlfv14 directory</a:t>
            </a:r>
          </a:p>
          <a:p>
            <a:r>
              <a:rPr lang="en-US" sz="1600" b="0" dirty="0"/>
              <a:t>Note: The Hyperledger Fabric base image, CA image, and third-party image version numbers are changed in the downloadFabric.sh file in /fabric-dev-servers/fabric-scripts/hlfv14 as shown in the following figure.</a:t>
            </a:r>
          </a:p>
          <a:p>
            <a:endParaRPr lang="en-US" sz="1600" b="0" dirty="0"/>
          </a:p>
          <a:p>
            <a:endParaRPr lang="en-US" sz="1600" b="0" dirty="0"/>
          </a:p>
          <a:p>
            <a:endParaRPr lang="en-US" sz="1600" b="0" dirty="0"/>
          </a:p>
          <a:p>
            <a:endParaRPr lang="en-US" sz="1600" b="0" dirty="0"/>
          </a:p>
          <a:p>
            <a:endParaRPr lang="en-US" sz="1600" b="0" dirty="0"/>
          </a:p>
          <a:p>
            <a:r>
              <a:rPr lang="en-US" sz="1600" b="0" dirty="0">
                <a:solidFill>
                  <a:srgbClr val="FF0000"/>
                </a:solidFill>
              </a:rPr>
              <a:t>cd ~/fabric-dev-servers</a:t>
            </a:r>
          </a:p>
          <a:p>
            <a:r>
              <a:rPr lang="en-US" sz="1600" b="0" dirty="0">
                <a:solidFill>
                  <a:srgbClr val="FF0000"/>
                </a:solidFill>
              </a:rPr>
              <a:t>export FABRIC_VERSION=hlfv14</a:t>
            </a:r>
          </a:p>
          <a:p>
            <a:r>
              <a:rPr lang="en-US" sz="1600" b="0" dirty="0">
                <a:solidFill>
                  <a:srgbClr val="FF0000"/>
                </a:solidFill>
              </a:rPr>
              <a:t>./downloadFabric.sh</a:t>
            </a:r>
          </a:p>
          <a:p>
            <a:endParaRPr lang="en-US" sz="1600" b="0" dirty="0"/>
          </a:p>
          <a:p>
            <a:endParaRPr lang="en-US" sz="1600" b="0" dirty="0"/>
          </a:p>
          <a:p>
            <a:endParaRPr lang="en-US" sz="1600" b="0" dirty="0"/>
          </a:p>
          <a:p>
            <a:endParaRPr lang="en-US" sz="1600" b="0" dirty="0"/>
          </a:p>
          <a:p>
            <a:endParaRPr lang="en-US" sz="1600" b="0" dirty="0"/>
          </a:p>
          <a:p>
            <a:pPr marL="0" indent="0">
              <a:buNone/>
            </a:pPr>
            <a:endParaRPr lang="en-US" sz="1600" b="0" dirty="0"/>
          </a:p>
          <a:p>
            <a:endParaRPr lang="en-US" sz="1600" b="0" dirty="0"/>
          </a:p>
        </p:txBody>
      </p:sp>
      <p:sp>
        <p:nvSpPr>
          <p:cNvPr id="5" name="文本框 4">
            <a:extLst>
              <a:ext uri="{FF2B5EF4-FFF2-40B4-BE49-F238E27FC236}">
                <a16:creationId xmlns:a16="http://schemas.microsoft.com/office/drawing/2014/main" id="{544803B0-A812-4DBC-AE71-658FE11679F3}"/>
              </a:ext>
            </a:extLst>
          </p:cNvPr>
          <p:cNvSpPr txBox="1"/>
          <p:nvPr/>
        </p:nvSpPr>
        <p:spPr>
          <a:xfrm>
            <a:off x="5693134" y="4657643"/>
            <a:ext cx="1944218" cy="307777"/>
          </a:xfrm>
          <a:prstGeom prst="rect">
            <a:avLst/>
          </a:prstGeom>
        </p:spPr>
        <p:txBody>
          <a:bodyPr wrap="square" rtlCol="0">
            <a:spAutoFit/>
          </a:bodyPr>
          <a:lstStyle/>
          <a:p>
            <a:r>
              <a:rPr lang="en-US" sz="1400" dirty="0">
                <a:solidFill>
                  <a:schemeClr val="accent2">
                    <a:lumMod val="75000"/>
                  </a:schemeClr>
                </a:solidFill>
                <a:latin typeface="Times New Roman" panose="02020603050405020304" pitchFamily="18" charset="0"/>
                <a:cs typeface="Times New Roman" panose="02020603050405020304" pitchFamily="18" charset="0"/>
              </a:rPr>
              <a:t>downloadFabric.sh file</a:t>
            </a:r>
          </a:p>
        </p:txBody>
      </p:sp>
      <p:sp>
        <p:nvSpPr>
          <p:cNvPr id="7" name="矩形 6">
            <a:extLst>
              <a:ext uri="{FF2B5EF4-FFF2-40B4-BE49-F238E27FC236}">
                <a16:creationId xmlns:a16="http://schemas.microsoft.com/office/drawing/2014/main" id="{CF223D4E-D400-4290-9502-78D04719BF36}"/>
              </a:ext>
            </a:extLst>
          </p:cNvPr>
          <p:cNvSpPr/>
          <p:nvPr/>
        </p:nvSpPr>
        <p:spPr>
          <a:xfrm>
            <a:off x="6630251" y="3571598"/>
            <a:ext cx="1971655" cy="762479"/>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1" latinLnBrk="1" hangingPunct="1"/>
            <a:r>
              <a:rPr lang="en-US" sz="1400" dirty="0">
                <a:solidFill>
                  <a:schemeClr val="tx1"/>
                </a:solidFill>
                <a:latin typeface="Times New Roman" panose="02020603050405020304" pitchFamily="18" charset="0"/>
                <a:cs typeface="Times New Roman" panose="02020603050405020304" pitchFamily="18" charset="0"/>
              </a:rPr>
              <a:t>For Hyperledger Fabric </a:t>
            </a:r>
          </a:p>
          <a:p>
            <a:pPr algn="ctr" eaLnBrk="1" latinLnBrk="1" hangingPunct="1"/>
            <a:r>
              <a:rPr lang="en-US" sz="1400" dirty="0">
                <a:solidFill>
                  <a:schemeClr val="tx1"/>
                </a:solidFill>
                <a:latin typeface="Times New Roman" panose="02020603050405020304" pitchFamily="18" charset="0"/>
                <a:cs typeface="Times New Roman" panose="02020603050405020304" pitchFamily="18" charset="0"/>
              </a:rPr>
              <a:t>V1.4.2</a:t>
            </a:r>
          </a:p>
        </p:txBody>
      </p:sp>
      <p:cxnSp>
        <p:nvCxnSpPr>
          <p:cNvPr id="9" name="直接箭头连接符 8">
            <a:extLst>
              <a:ext uri="{FF2B5EF4-FFF2-40B4-BE49-F238E27FC236}">
                <a16:creationId xmlns:a16="http://schemas.microsoft.com/office/drawing/2014/main" id="{D100C0F3-0180-47FE-91AD-54E8F2222D57}"/>
              </a:ext>
            </a:extLst>
          </p:cNvPr>
          <p:cNvCxnSpPr>
            <a:cxnSpLocks/>
          </p:cNvCxnSpPr>
          <p:nvPr/>
        </p:nvCxnSpPr>
        <p:spPr>
          <a:xfrm>
            <a:off x="5583693" y="3541469"/>
            <a:ext cx="1008112" cy="3374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a:extLst>
              <a:ext uri="{FF2B5EF4-FFF2-40B4-BE49-F238E27FC236}">
                <a16:creationId xmlns:a16="http://schemas.microsoft.com/office/drawing/2014/main" id="{F874416D-26F3-4039-B406-4EAD38A60FC1}"/>
              </a:ext>
            </a:extLst>
          </p:cNvPr>
          <p:cNvCxnSpPr>
            <a:cxnSpLocks/>
          </p:cNvCxnSpPr>
          <p:nvPr/>
        </p:nvCxnSpPr>
        <p:spPr>
          <a:xfrm flipV="1">
            <a:off x="5439677" y="3967597"/>
            <a:ext cx="1152128" cy="1941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F2909D08-6237-4540-87CF-E58F70AA74A2}"/>
              </a:ext>
            </a:extLst>
          </p:cNvPr>
          <p:cNvCxnSpPr>
            <a:cxnSpLocks/>
          </p:cNvCxnSpPr>
          <p:nvPr/>
        </p:nvCxnSpPr>
        <p:spPr>
          <a:xfrm flipV="1">
            <a:off x="5602916" y="4119670"/>
            <a:ext cx="1008112" cy="4889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图片 3">
            <a:extLst>
              <a:ext uri="{FF2B5EF4-FFF2-40B4-BE49-F238E27FC236}">
                <a16:creationId xmlns:a16="http://schemas.microsoft.com/office/drawing/2014/main" id="{42ACD472-4FB1-4E50-B30B-5AB97CA12786}"/>
              </a:ext>
            </a:extLst>
          </p:cNvPr>
          <p:cNvPicPr>
            <a:picLocks noChangeAspect="1"/>
          </p:cNvPicPr>
          <p:nvPr/>
        </p:nvPicPr>
        <p:blipFill>
          <a:blip r:embed="rId2"/>
          <a:stretch>
            <a:fillRect/>
          </a:stretch>
        </p:blipFill>
        <p:spPr>
          <a:xfrm>
            <a:off x="2075601" y="3135885"/>
            <a:ext cx="3486150" cy="1790700"/>
          </a:xfrm>
          <a:prstGeom prst="rect">
            <a:avLst/>
          </a:prstGeom>
        </p:spPr>
      </p:pic>
    </p:spTree>
    <p:extLst>
      <p:ext uri="{BB962C8B-B14F-4D97-AF65-F5344CB8AC3E}">
        <p14:creationId xmlns:p14="http://schemas.microsoft.com/office/powerpoint/2010/main" val="2354735847"/>
      </p:ext>
    </p:extLst>
  </p:cSld>
  <p:clrMapOvr>
    <a:masterClrMapping/>
  </p:clrMapOvr>
</p:sld>
</file>

<file path=ppt/theme/theme1.xml><?xml version="1.0" encoding="utf-8"?>
<a:theme xmlns:a="http://schemas.openxmlformats.org/drawingml/2006/main" name="Multiple Bars">
  <a:themeElements>
    <a:clrScheme name="">
      <a:dk1>
        <a:srgbClr val="000000"/>
      </a:dk1>
      <a:lt1>
        <a:srgbClr val="FFFFFF"/>
      </a:lt1>
      <a:dk2>
        <a:srgbClr val="000000"/>
      </a:dk2>
      <a:lt2>
        <a:srgbClr val="000000"/>
      </a:lt2>
      <a:accent1>
        <a:srgbClr val="FF0033"/>
      </a:accent1>
      <a:accent2>
        <a:srgbClr val="3333FF"/>
      </a:accent2>
      <a:accent3>
        <a:srgbClr val="FFFFFF"/>
      </a:accent3>
      <a:accent4>
        <a:srgbClr val="000000"/>
      </a:accent4>
      <a:accent5>
        <a:srgbClr val="FFAAAD"/>
      </a:accent5>
      <a:accent6>
        <a:srgbClr val="2D2DE7"/>
      </a:accent6>
      <a:hlink>
        <a:srgbClr val="CBCBCB"/>
      </a:hlink>
      <a:folHlink>
        <a:srgbClr val="00CCCC"/>
      </a:folHlink>
    </a:clrScheme>
    <a:fontScheme name="Multiple Bars">
      <a:majorFont>
        <a:latin typeface="Arial"/>
        <a:ea typeface="돋움"/>
        <a:cs typeface=""/>
      </a:majorFont>
      <a:minorFont>
        <a:latin typeface="Times New Roman"/>
        <a:ea typeface="돋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FontTx/>
          <a:buNone/>
          <a:defRPr kumimoji="1" lang="ko-KR" altLang="en-US" sz="1800" b="0" i="0" u="none" strike="noStrike" cap="none" normalizeH="0" baseline="0" smtClean="0">
            <a:solidFill>
              <a:schemeClr val="tx1"/>
            </a:solidFill>
            <a:effectLst/>
            <a:latin typeface="굴림"/>
            <a:ea typeface="굴림"/>
          </a:defRPr>
        </a:defPPr>
      </a:lstStyle>
    </a:spDef>
    <a:lnDef>
      <a:spPr>
        <a:gradFill rotWithShape="0">
          <a:gsLst>
            <a:gs pos="0">
              <a:srgbClr val="3333CC">
                <a:alpha val="35000"/>
              </a:srgbClr>
            </a:gs>
            <a:gs pos="100000">
              <a:srgbClr val="3333CC">
                <a:gamma/>
                <a:tint val="0"/>
                <a:invGamma/>
                <a:alpha val="32000"/>
              </a:srgbClr>
            </a:gs>
          </a:gsLst>
          <a:lin ang="5400000" scaled="1"/>
        </a:gradFill>
        <a:ln w="9525" cap="flat" cmpd="sng" algn="ctr">
          <a:noFill/>
          <a:prstDash val="solid"/>
          <a:roun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FontTx/>
          <a:buNone/>
          <a:defRPr kumimoji="1" lang="ko-KR" altLang="en-US" sz="1800" b="0" i="0" u="none" strike="noStrike" cap="none" normalizeH="0" baseline="0" smtClean="0">
            <a:solidFill>
              <a:schemeClr val="tx1"/>
            </a:solidFill>
            <a:effectLst/>
            <a:latin typeface="굴림"/>
            <a:ea typeface="굴림"/>
          </a:defRPr>
        </a:defPPr>
      </a:lstStyle>
    </a:lnDef>
    <a:txDef>
      <a:spPr/>
      <a:bodyPr/>
      <a:lstStyle/>
    </a:txDef>
  </a:objectDefaults>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7366</TotalTime>
  <Words>6520</Words>
  <Application>Microsoft Office PowerPoint</Application>
  <PresentationFormat>宽屏</PresentationFormat>
  <Paragraphs>530</Paragraphs>
  <Slides>60</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60</vt:i4>
      </vt:variant>
    </vt:vector>
  </HeadingPairs>
  <TitlesOfParts>
    <vt:vector size="66" baseType="lpstr">
      <vt:lpstr>굴림</vt:lpstr>
      <vt:lpstr>돋움</vt:lpstr>
      <vt:lpstr>Arial</vt:lpstr>
      <vt:lpstr>Times New Roman</vt:lpstr>
      <vt:lpstr>Wingdings</vt:lpstr>
      <vt:lpstr>Multiple Bars</vt:lpstr>
      <vt:lpstr>PowerPoint 演示文稿</vt:lpstr>
      <vt:lpstr>Contents</vt:lpstr>
      <vt:lpstr>Fabric Network Configuration for Clinical Trial Blockchain   – Development Environment</vt:lpstr>
      <vt:lpstr>Hyperledger Composer</vt:lpstr>
      <vt:lpstr>Composer BNA Structure</vt:lpstr>
      <vt:lpstr>Prerequisites 1/2 </vt:lpstr>
      <vt:lpstr>Prerequisites 2/2 </vt:lpstr>
      <vt:lpstr>Installing the Development Environment 1/2 </vt:lpstr>
      <vt:lpstr>Installing the Development Environment 2/2 </vt:lpstr>
      <vt:lpstr>Fabric Network Configuration for Clinical Trial Blockchain   – Network Topology</vt:lpstr>
      <vt:lpstr>Fabric Network Configuration for Clinical Trial Blockchain   – Network Components</vt:lpstr>
      <vt:lpstr>Before Starting </vt:lpstr>
      <vt:lpstr>Hyperledger Fabric Network Starting</vt:lpstr>
      <vt:lpstr>Fabric Network Configuration for Clinical Trial Blockchain   – Users</vt:lpstr>
      <vt:lpstr>Fabric Network Configuration for Clinical Trial Blockchain   – Locate Certificates for Connection Profiles</vt:lpstr>
      <vt:lpstr>Fabric Network Configuration for Clinical Trial Blockchain   – Connection Profiles Configuration</vt:lpstr>
      <vt:lpstr>Fabric Network Configuration for Clinical Trial Blockchain   – Admin Network Card Configuration</vt:lpstr>
      <vt:lpstr>Fabric Network Configuration for Clinical Trial Blockchain   – Admin Network Card Creation</vt:lpstr>
      <vt:lpstr>Fabric Network Configuration for Clinical Trial Blockchain   – Admin Network Card Importing</vt:lpstr>
      <vt:lpstr>Fabric Network Configuration for Clinical Trial Blockchain   – Business Network Installation</vt:lpstr>
      <vt:lpstr>Fabric Network Configuration for Clinical Trial Blockchain   – Endorsement Policy Definition</vt:lpstr>
      <vt:lpstr>Fabric Network Configuration for Clinical Trial Blockchain   – Retrieve Business Network Admin Certificates</vt:lpstr>
      <vt:lpstr>Fabric Network Configuration for Clinical Trial Blockchain  – Start the Business Network</vt:lpstr>
      <vt:lpstr>Fabric Network Configuration for Clinical Trial Blockchain  – Create Business Network Card to Access the Business Network as Org1</vt:lpstr>
      <vt:lpstr>Fabric Network Configuration for Clinical Trial Blockchain  – Create Business Network Card to Access the Business Network as Org2</vt:lpstr>
      <vt:lpstr>Fabric Network Configuration for Clinical Trial Blockchain  – Create Business Network Card to Access the Business Network as Org3</vt:lpstr>
      <vt:lpstr>Fabric Network Configuration for Clinical Trial Blockchain – Create Business Network Card to Access the Business Network as Org4</vt:lpstr>
      <vt:lpstr>Fabric Network Configuration for Clinical Trial Blockchain   - Enable authentication for the REST server</vt:lpstr>
      <vt:lpstr>Fabric Network Configuration for Clinical Trial Blockchain   - Enable authentication for the REST server</vt:lpstr>
      <vt:lpstr>Fabric Network Configuration for Clinical Trial Blockchain    – Start Fabric REST Server</vt:lpstr>
      <vt:lpstr>Hyperledger Explorer Configuration for Clinical Trial Blockchain   - Dependencies</vt:lpstr>
      <vt:lpstr>Hyperledger Explorer Configuration for Clinical Trial Blockchain   - Dependencies Installation</vt:lpstr>
      <vt:lpstr>Hyperledger Explorer Configuration for Clinical Trial Blockchain   - Clone GIT Repository</vt:lpstr>
      <vt:lpstr>Hyperledger Explorer Configuration for Clinical Trial Blockchain   - Explorer App Config Setup</vt:lpstr>
      <vt:lpstr>Hyperledger Explorer Configuration for Clinical Trial Blockchain   - Database Setup</vt:lpstr>
      <vt:lpstr>Hyperledger Explorer Configuration for Clinical Trial Blockchain   - Authorization Configuration</vt:lpstr>
      <vt:lpstr>Hyperledger Explorer Configuration for Clinical Trial Blockchain  - Configure Hyperledger Fabric 1/2</vt:lpstr>
      <vt:lpstr>Hyperledger Explorer Configuration for Clinical Trial Blockchain   - Configure Hyperledger Fabric 2/2</vt:lpstr>
      <vt:lpstr>Hyperledger Explorer Configuration for Clinical Trial Blockchain   - Build Hyperledger Explorer</vt:lpstr>
      <vt:lpstr>Hyperledger Explorer Configuration for Clinical Trial Blockchain   - Run Hyperledger Explorer</vt:lpstr>
      <vt:lpstr>Hyperledger Explorer Configuration for Clinical Trial Blockchain   - Testing</vt:lpstr>
      <vt:lpstr>Hyperledger Explorer Configuration for Clinical Trial Blockchain   - Troubleshoot</vt:lpstr>
      <vt:lpstr>Clinical Trial Blockchain Testing and Results - Client App Configuration</vt:lpstr>
      <vt:lpstr>Clinical Trial Blockchain Testing and Results - Access Token Generation</vt:lpstr>
      <vt:lpstr>Clinical Trial Blockchain Testing and Results - User Login Configuration (1/3)</vt:lpstr>
      <vt:lpstr>Clinical Trial Blockchain Testing and Results - User Login Configuration (2/3)</vt:lpstr>
      <vt:lpstr>Clinical Trial Blockchain Testing and Results - User Login Configuration (3/3)</vt:lpstr>
      <vt:lpstr>Clinical Trial Blockchain Testing and Results - User Login</vt:lpstr>
      <vt:lpstr>Clinical Trial Blockchain Testing and Results - User Profile Management</vt:lpstr>
      <vt:lpstr>Clinical Trial Blockchain Testing and Results - User Identity Management</vt:lpstr>
      <vt:lpstr>Clinical Trial Blockchain Testing and Results - Wallet Management</vt:lpstr>
      <vt:lpstr>Clinical Trial Blockchain Testing and Results - Subject Profile Management</vt:lpstr>
      <vt:lpstr>Clinical Trial Blockchain Testing and Results - Pillbox Data Management</vt:lpstr>
      <vt:lpstr>Clinical Trial Blockchain Testing and Results - eCRF Pillbox Data Management</vt:lpstr>
      <vt:lpstr>Clinical Trial Blockchain Testing and Results - BGM Data Management</vt:lpstr>
      <vt:lpstr>Clinical Trial Blockchain Testing and Results - eCRF BGM Data Management</vt:lpstr>
      <vt:lpstr>Clinical Trial Blockchain Testing and Results - eCRF PI Consult Data Management</vt:lpstr>
      <vt:lpstr>Clinical Trial Blockchain Testing and Results - eCRF LAB Data Management</vt:lpstr>
      <vt:lpstr>Clinical Trial Blockchain Testing and Results - eCRF CRA Audit Query</vt:lpstr>
      <vt:lpstr>PowerPoint 演示文稿</vt:lpstr>
    </vt:vector>
  </TitlesOfParts>
  <Manager/>
  <Company>TeNet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Feedback Switch with a Relayed EFCI Method for ABR Flow Control in ATM Networks</dc:title>
  <dc:creator>kimDH</dc:creator>
  <cp:lastModifiedBy>뢰 항</cp:lastModifiedBy>
  <cp:revision>3015</cp:revision>
  <cp:lastPrinted>2019-05-16T07:03:19Z</cp:lastPrinted>
  <dcterms:created xsi:type="dcterms:W3CDTF">1998-07-10T17:51:51Z</dcterms:created>
  <dcterms:modified xsi:type="dcterms:W3CDTF">2019-11-25T06:34:57Z</dcterms:modified>
  <cp:version>0906.0100.01</cp:version>
</cp:coreProperties>
</file>